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32" r:id="rId2"/>
  </p:sldMasterIdLst>
  <p:notesMasterIdLst>
    <p:notesMasterId r:id="rId13"/>
  </p:notesMasterIdLst>
  <p:sldIdLst>
    <p:sldId id="260" r:id="rId3"/>
    <p:sldId id="262" r:id="rId4"/>
    <p:sldId id="266" r:id="rId5"/>
    <p:sldId id="267" r:id="rId6"/>
    <p:sldId id="265" r:id="rId7"/>
    <p:sldId id="263" r:id="rId8"/>
    <p:sldId id="268" r:id="rId9"/>
    <p:sldId id="264" r:id="rId10"/>
    <p:sldId id="269" r:id="rId11"/>
    <p:sldId id="271"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414" autoAdjust="0"/>
  </p:normalViewPr>
  <p:slideViewPr>
    <p:cSldViewPr snapToGrid="0">
      <p:cViewPr varScale="1">
        <p:scale>
          <a:sx n="92" d="100"/>
          <a:sy n="92" d="100"/>
        </p:scale>
        <p:origin x="13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66CA0-75D4-4652-A2FD-C65FD2907A1B}" type="datetimeFigureOut">
              <a:rPr lang="en-GB" smtClean="0"/>
              <a:t>06/11/2024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3962D-BA00-47D6-BF9A-BD48A101E525}" type="slidenum">
              <a:rPr lang="en-GB" smtClean="0"/>
              <a:t>‹#›</a:t>
            </a:fld>
            <a:endParaRPr lang="en-GB"/>
          </a:p>
        </p:txBody>
      </p:sp>
    </p:spTree>
    <p:extLst>
      <p:ext uri="{BB962C8B-B14F-4D97-AF65-F5344CB8AC3E}">
        <p14:creationId xmlns:p14="http://schemas.microsoft.com/office/powerpoint/2010/main" val="104139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7AE7156-62F3-4CA3-9C03-D68BF7374B4F}" type="slidenum">
              <a:rPr lang="sv-SE" smtClean="0"/>
              <a:pPr/>
              <a:t>1</a:t>
            </a:fld>
            <a:endParaRPr lang="sv-SE"/>
          </a:p>
        </p:txBody>
      </p:sp>
    </p:spTree>
    <p:extLst>
      <p:ext uri="{BB962C8B-B14F-4D97-AF65-F5344CB8AC3E}">
        <p14:creationId xmlns:p14="http://schemas.microsoft.com/office/powerpoint/2010/main" val="8127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I och med införandet av ETS 2, ett nytt utsläppshandelssystem för vägtransporter, byggnader och vissa mindre industrier, så kommer utsläppen från dessa sektorer att prissättas på ett liknande sätt som inom EU ETS (ETS 1). Förväntningen är att de reglerade enheterna, vilket är de tillståndspliktiga aktörerna som tillgängliggör bränslen för förbränning på den svenska marknaden, kommer att överföra koldioxidkostnaderna till sina konsumenter. Om slutkonsumenterna då är ETS 1-verksamhetsutövare skulle en sådan kostnadsöverföring innebära dubbelräkning av deras utsläpp. Det vill säga, ETS 1-verksamhetsutövarna kommer att betala ett koldioxidpris när de köper bränslena från bränsleleverantörerna, de reglerade enheterna som lägger på priset för utsläppsrätter på det ordinarie priset för bränslet, och sedan betala ett koldioxidpris igen när de förbränner bränslena i sina egna verksamheter. ETS 1-verksamhetsutövarna får alltså en dubbelbörda för sina utsläpp. För att motverka detta så har nya regler för verksamhetsutövarna införts i MRR. </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2</a:t>
            </a:fld>
            <a:endParaRPr lang="sv-SE"/>
          </a:p>
        </p:txBody>
      </p:sp>
    </p:spTree>
    <p:extLst>
      <p:ext uri="{BB962C8B-B14F-4D97-AF65-F5344CB8AC3E}">
        <p14:creationId xmlns:p14="http://schemas.microsoft.com/office/powerpoint/2010/main" val="110604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i="1" dirty="0" err="1"/>
              <a:t>Efter</a:t>
            </a:r>
            <a:r>
              <a:rPr lang="en-GB" i="1" dirty="0"/>
              <a:t> </a:t>
            </a:r>
            <a:r>
              <a:rPr lang="en-GB" i="1" dirty="0" err="1"/>
              <a:t>sista</a:t>
            </a:r>
            <a:r>
              <a:rPr lang="en-GB" i="1" dirty="0"/>
              <a:t> </a:t>
            </a:r>
            <a:r>
              <a:rPr lang="en-GB" i="1" dirty="0" err="1"/>
              <a:t>stycket</a:t>
            </a:r>
            <a:r>
              <a:rPr lang="en-GB" i="1" dirty="0"/>
              <a:t> </a:t>
            </a:r>
            <a:r>
              <a:rPr lang="en-GB" i="1" dirty="0" err="1"/>
              <a:t>på</a:t>
            </a:r>
            <a:r>
              <a:rPr lang="en-GB" i="1" dirty="0"/>
              <a:t> </a:t>
            </a:r>
            <a:r>
              <a:rPr lang="en-GB" i="1" dirty="0" err="1"/>
              <a:t>sliden</a:t>
            </a:r>
            <a:r>
              <a:rPr lang="en-GB" dirty="0"/>
              <a:t>: De </a:t>
            </a:r>
            <a:r>
              <a:rPr lang="en-GB" dirty="0" err="1"/>
              <a:t>reglerade</a:t>
            </a:r>
            <a:r>
              <a:rPr lang="en-GB" dirty="0"/>
              <a:t> </a:t>
            </a:r>
            <a:r>
              <a:rPr lang="en-GB" dirty="0" err="1"/>
              <a:t>enheterna</a:t>
            </a:r>
            <a:r>
              <a:rPr lang="en-GB" dirty="0"/>
              <a:t> </a:t>
            </a:r>
            <a:r>
              <a:rPr lang="en-GB" dirty="0" err="1"/>
              <a:t>kommer</a:t>
            </a:r>
            <a:r>
              <a:rPr lang="en-GB" dirty="0"/>
              <a:t> </a:t>
            </a:r>
            <a:r>
              <a:rPr lang="en-GB" dirty="0" err="1"/>
              <a:t>därmed</a:t>
            </a:r>
            <a:r>
              <a:rPr lang="en-GB" dirty="0"/>
              <a:t> </a:t>
            </a:r>
            <a:r>
              <a:rPr lang="en-GB" dirty="0" err="1"/>
              <a:t>inte</a:t>
            </a:r>
            <a:r>
              <a:rPr lang="en-GB" dirty="0"/>
              <a:t> </a:t>
            </a:r>
            <a:r>
              <a:rPr lang="en-GB" dirty="0" err="1"/>
              <a:t>behöva</a:t>
            </a:r>
            <a:r>
              <a:rPr lang="en-GB" dirty="0"/>
              <a:t> </a:t>
            </a:r>
            <a:r>
              <a:rPr lang="en-GB" dirty="0" err="1"/>
              <a:t>betala</a:t>
            </a:r>
            <a:r>
              <a:rPr lang="en-GB" dirty="0"/>
              <a:t> </a:t>
            </a:r>
            <a:r>
              <a:rPr lang="en-GB" dirty="0" err="1"/>
              <a:t>ett</a:t>
            </a:r>
            <a:r>
              <a:rPr lang="en-GB" dirty="0"/>
              <a:t> </a:t>
            </a:r>
            <a:r>
              <a:rPr lang="en-GB" dirty="0" err="1"/>
              <a:t>utsläppsrättspris</a:t>
            </a:r>
            <a:r>
              <a:rPr lang="en-GB" dirty="0"/>
              <a:t> för de </a:t>
            </a:r>
            <a:r>
              <a:rPr lang="en-GB" dirty="0" err="1"/>
              <a:t>bränslemängder</a:t>
            </a:r>
            <a:r>
              <a:rPr lang="en-GB" dirty="0"/>
              <a:t> </a:t>
            </a:r>
            <a:r>
              <a:rPr lang="en-GB" dirty="0" err="1"/>
              <a:t>som</a:t>
            </a:r>
            <a:r>
              <a:rPr lang="en-GB" dirty="0"/>
              <a:t> </a:t>
            </a:r>
            <a:r>
              <a:rPr lang="en-GB" dirty="0" err="1"/>
              <a:t>levererats</a:t>
            </a:r>
            <a:r>
              <a:rPr lang="en-GB" dirty="0"/>
              <a:t> till </a:t>
            </a:r>
            <a:r>
              <a:rPr lang="en-GB" dirty="0" err="1"/>
              <a:t>en</a:t>
            </a:r>
            <a:r>
              <a:rPr lang="en-GB" dirty="0"/>
              <a:t> ETS 1-verksamhetsutövare </a:t>
            </a:r>
            <a:r>
              <a:rPr lang="en-GB" dirty="0" err="1"/>
              <a:t>och</a:t>
            </a:r>
            <a:r>
              <a:rPr lang="en-GB" dirty="0"/>
              <a:t> </a:t>
            </a:r>
            <a:r>
              <a:rPr lang="en-GB" dirty="0" err="1"/>
              <a:t>på</a:t>
            </a:r>
            <a:r>
              <a:rPr lang="en-GB" dirty="0"/>
              <a:t> </a:t>
            </a:r>
            <a:r>
              <a:rPr lang="en-GB" dirty="0" err="1"/>
              <a:t>så</a:t>
            </a:r>
            <a:r>
              <a:rPr lang="en-GB" dirty="0"/>
              <a:t> vis </a:t>
            </a:r>
            <a:r>
              <a:rPr lang="en-GB" dirty="0" err="1"/>
              <a:t>inte</a:t>
            </a:r>
            <a:r>
              <a:rPr lang="en-GB" dirty="0"/>
              <a:t> heller </a:t>
            </a:r>
            <a:r>
              <a:rPr lang="en-GB" dirty="0" err="1"/>
              <a:t>överföra</a:t>
            </a:r>
            <a:r>
              <a:rPr lang="en-GB" dirty="0"/>
              <a:t> </a:t>
            </a:r>
            <a:r>
              <a:rPr lang="en-GB" dirty="0" err="1"/>
              <a:t>några</a:t>
            </a:r>
            <a:r>
              <a:rPr lang="en-GB" dirty="0"/>
              <a:t> </a:t>
            </a:r>
            <a:r>
              <a:rPr lang="en-GB" dirty="0" err="1"/>
              <a:t>koldioxidkostnader</a:t>
            </a:r>
            <a:r>
              <a:rPr lang="en-GB" dirty="0"/>
              <a:t> till ETS 1-verksamhetsutövaren. </a:t>
            </a:r>
            <a:r>
              <a:rPr lang="en-GB" dirty="0" err="1"/>
              <a:t>Dubbelräkningen</a:t>
            </a:r>
            <a:r>
              <a:rPr lang="en-GB" dirty="0"/>
              <a:t> </a:t>
            </a:r>
            <a:r>
              <a:rPr lang="en-GB" dirty="0" err="1"/>
              <a:t>av</a:t>
            </a:r>
            <a:r>
              <a:rPr lang="en-GB" dirty="0"/>
              <a:t> </a:t>
            </a:r>
            <a:r>
              <a:rPr lang="en-GB" dirty="0" err="1"/>
              <a:t>utsläpp</a:t>
            </a:r>
            <a:r>
              <a:rPr lang="en-GB" dirty="0"/>
              <a:t> </a:t>
            </a:r>
            <a:r>
              <a:rPr lang="en-GB" dirty="0" err="1"/>
              <a:t>uteblir</a:t>
            </a:r>
            <a:r>
              <a:rPr lang="en-GB" dirty="0"/>
              <a:t>. </a:t>
            </a:r>
          </a:p>
          <a:p>
            <a:endParaRPr lang="en-GB" dirty="0"/>
          </a:p>
          <a:p>
            <a:r>
              <a:rPr lang="en-GB" dirty="0"/>
              <a:t>Detta </a:t>
            </a:r>
            <a:r>
              <a:rPr lang="en-GB" dirty="0" err="1"/>
              <a:t>är</a:t>
            </a:r>
            <a:r>
              <a:rPr lang="en-GB" dirty="0"/>
              <a:t> </a:t>
            </a:r>
            <a:r>
              <a:rPr lang="en-GB" dirty="0" err="1"/>
              <a:t>i</a:t>
            </a:r>
            <a:r>
              <a:rPr lang="en-GB" dirty="0"/>
              <a:t> </a:t>
            </a:r>
            <a:r>
              <a:rPr lang="en-GB" dirty="0" err="1"/>
              <a:t>enkla</a:t>
            </a:r>
            <a:r>
              <a:rPr lang="en-GB" dirty="0"/>
              <a:t> drag </a:t>
            </a:r>
            <a:r>
              <a:rPr lang="en-GB" dirty="0" err="1"/>
              <a:t>mekanismen</a:t>
            </a:r>
            <a:r>
              <a:rPr lang="en-GB" dirty="0"/>
              <a:t> för </a:t>
            </a:r>
            <a:r>
              <a:rPr lang="en-GB" dirty="0" err="1"/>
              <a:t>att</a:t>
            </a:r>
            <a:r>
              <a:rPr lang="en-GB" dirty="0"/>
              <a:t> </a:t>
            </a:r>
            <a:r>
              <a:rPr lang="en-GB" dirty="0" err="1"/>
              <a:t>undvika</a:t>
            </a:r>
            <a:r>
              <a:rPr lang="en-GB" dirty="0"/>
              <a:t> </a:t>
            </a:r>
            <a:r>
              <a:rPr lang="en-GB" dirty="0" err="1"/>
              <a:t>dubbelräkning</a:t>
            </a:r>
            <a:r>
              <a:rPr lang="en-GB" dirty="0"/>
              <a:t> </a:t>
            </a:r>
            <a:r>
              <a:rPr lang="en-GB" dirty="0" err="1"/>
              <a:t>mellan</a:t>
            </a:r>
            <a:r>
              <a:rPr lang="en-GB" dirty="0"/>
              <a:t> de </a:t>
            </a:r>
            <a:r>
              <a:rPr lang="en-GB" dirty="0" err="1"/>
              <a:t>två</a:t>
            </a:r>
            <a:r>
              <a:rPr lang="en-GB" dirty="0"/>
              <a:t> </a:t>
            </a:r>
            <a:r>
              <a:rPr lang="en-GB" dirty="0" err="1"/>
              <a:t>olika</a:t>
            </a:r>
            <a:r>
              <a:rPr lang="en-GB" dirty="0"/>
              <a:t> </a:t>
            </a:r>
            <a:r>
              <a:rPr lang="en-GB" dirty="0" err="1"/>
              <a:t>utsläppshandelssystemen</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Reglerade</a:t>
            </a:r>
            <a:r>
              <a:rPr lang="en-GB" dirty="0"/>
              <a:t> </a:t>
            </a:r>
            <a:r>
              <a:rPr lang="en-GB" dirty="0" err="1"/>
              <a:t>enheterna</a:t>
            </a:r>
            <a:r>
              <a:rPr lang="en-GB" dirty="0"/>
              <a:t> </a:t>
            </a:r>
            <a:r>
              <a:rPr lang="en-GB" dirty="0" err="1"/>
              <a:t>kommer</a:t>
            </a:r>
            <a:r>
              <a:rPr lang="en-GB" dirty="0"/>
              <a:t> </a:t>
            </a:r>
            <a:r>
              <a:rPr lang="en-GB" dirty="0" err="1"/>
              <a:t>få</a:t>
            </a:r>
            <a:r>
              <a:rPr lang="en-GB" dirty="0"/>
              <a:t> </a:t>
            </a:r>
            <a:r>
              <a:rPr lang="en-GB" dirty="0" err="1"/>
              <a:t>tillgång</a:t>
            </a:r>
            <a:r>
              <a:rPr lang="en-GB" dirty="0"/>
              <a:t> till ETS 1-verksamhetsutövarnas </a:t>
            </a:r>
            <a:r>
              <a:rPr lang="en-GB" dirty="0" err="1"/>
              <a:t>bilaga</a:t>
            </a:r>
            <a:r>
              <a:rPr lang="en-GB" dirty="0"/>
              <a:t> Xa-</a:t>
            </a:r>
            <a:r>
              <a:rPr lang="en-GB" dirty="0" err="1"/>
              <a:t>rapporter</a:t>
            </a:r>
            <a:r>
              <a:rPr lang="en-GB" dirty="0"/>
              <a:t> via ERT. Vi </a:t>
            </a:r>
            <a:r>
              <a:rPr lang="en-GB" dirty="0" err="1"/>
              <a:t>som</a:t>
            </a:r>
            <a:r>
              <a:rPr lang="en-GB" dirty="0"/>
              <a:t> </a:t>
            </a:r>
            <a:r>
              <a:rPr lang="en-GB" dirty="0" err="1"/>
              <a:t>behörig</a:t>
            </a:r>
            <a:r>
              <a:rPr lang="en-GB" dirty="0"/>
              <a:t> </a:t>
            </a:r>
            <a:r>
              <a:rPr lang="en-GB" dirty="0" err="1"/>
              <a:t>myndighet</a:t>
            </a:r>
            <a:r>
              <a:rPr lang="en-GB" dirty="0"/>
              <a:t> </a:t>
            </a:r>
            <a:r>
              <a:rPr lang="en-GB" dirty="0" err="1"/>
              <a:t>kan</a:t>
            </a:r>
            <a:r>
              <a:rPr lang="en-GB" dirty="0"/>
              <a:t> </a:t>
            </a:r>
            <a:r>
              <a:rPr lang="en-GB" dirty="0" err="1"/>
              <a:t>tvinga</a:t>
            </a:r>
            <a:r>
              <a:rPr lang="en-GB" dirty="0"/>
              <a:t> </a:t>
            </a:r>
            <a:r>
              <a:rPr lang="en-GB" dirty="0" err="1"/>
              <a:t>dem</a:t>
            </a:r>
            <a:r>
              <a:rPr lang="en-GB" dirty="0"/>
              <a:t> </a:t>
            </a:r>
            <a:r>
              <a:rPr lang="en-GB" dirty="0" err="1"/>
              <a:t>att</a:t>
            </a:r>
            <a:r>
              <a:rPr lang="en-GB" dirty="0"/>
              <a:t> dela med sig </a:t>
            </a:r>
            <a:r>
              <a:rPr lang="en-GB" dirty="0" err="1"/>
              <a:t>denna</a:t>
            </a:r>
            <a:r>
              <a:rPr lang="en-GB" dirty="0"/>
              <a:t>. </a:t>
            </a:r>
          </a:p>
          <a:p>
            <a:endParaRPr lang="en-GB" dirty="0"/>
          </a:p>
        </p:txBody>
      </p:sp>
      <p:sp>
        <p:nvSpPr>
          <p:cNvPr id="4" name="Platshållare för bildnummer 3"/>
          <p:cNvSpPr>
            <a:spLocks noGrp="1"/>
          </p:cNvSpPr>
          <p:nvPr>
            <p:ph type="sldNum" sz="quarter" idx="5"/>
          </p:nvPr>
        </p:nvSpPr>
        <p:spPr/>
        <p:txBody>
          <a:bodyPr/>
          <a:lstStyle/>
          <a:p>
            <a:fld id="{DA83962D-BA00-47D6-BF9A-BD48A101E525}" type="slidenum">
              <a:rPr lang="en-GB" smtClean="0"/>
              <a:t>3</a:t>
            </a:fld>
            <a:endParaRPr lang="en-GB"/>
          </a:p>
        </p:txBody>
      </p:sp>
    </p:spTree>
    <p:extLst>
      <p:ext uri="{BB962C8B-B14F-4D97-AF65-F5344CB8AC3E}">
        <p14:creationId xmlns:p14="http://schemas.microsoft.com/office/powerpoint/2010/main" val="412390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a:t>Metoden</a:t>
            </a:r>
            <a:r>
              <a:rPr lang="en-GB" dirty="0"/>
              <a:t> för de </a:t>
            </a:r>
            <a:r>
              <a:rPr lang="en-GB" dirty="0" err="1"/>
              <a:t>hur</a:t>
            </a:r>
            <a:r>
              <a:rPr lang="en-GB" dirty="0"/>
              <a:t> de </a:t>
            </a:r>
            <a:r>
              <a:rPr lang="en-GB" dirty="0" err="1"/>
              <a:t>fördelar</a:t>
            </a:r>
            <a:r>
              <a:rPr lang="en-GB" dirty="0"/>
              <a:t> </a:t>
            </a:r>
            <a:r>
              <a:rPr lang="en-GB" dirty="0" err="1"/>
              <a:t>bränslemängder</a:t>
            </a:r>
            <a:r>
              <a:rPr lang="en-GB" dirty="0"/>
              <a:t> </a:t>
            </a:r>
            <a:r>
              <a:rPr lang="en-GB" dirty="0" err="1"/>
              <a:t>mellan</a:t>
            </a:r>
            <a:r>
              <a:rPr lang="en-GB" dirty="0"/>
              <a:t> </a:t>
            </a:r>
            <a:r>
              <a:rPr lang="en-GB" dirty="0" err="1"/>
              <a:t>leverantörer</a:t>
            </a:r>
            <a:r>
              <a:rPr lang="en-GB" dirty="0"/>
              <a:t>, </a:t>
            </a:r>
            <a:r>
              <a:rPr lang="en-GB" dirty="0" err="1"/>
              <a:t>dvs</a:t>
            </a:r>
            <a:r>
              <a:rPr lang="en-GB" dirty="0"/>
              <a:t> </a:t>
            </a:r>
            <a:r>
              <a:rPr lang="en-GB" dirty="0" err="1"/>
              <a:t>beräkningsstegen</a:t>
            </a:r>
            <a:r>
              <a:rPr lang="en-GB" dirty="0"/>
              <a:t> för </a:t>
            </a:r>
            <a:r>
              <a:rPr lang="en-GB" dirty="0" err="1"/>
              <a:t>informationen</a:t>
            </a:r>
            <a:r>
              <a:rPr lang="en-GB" dirty="0"/>
              <a:t> </a:t>
            </a:r>
            <a:r>
              <a:rPr lang="en-GB" dirty="0" err="1"/>
              <a:t>enligt</a:t>
            </a:r>
            <a:r>
              <a:rPr lang="en-GB" dirty="0"/>
              <a:t> </a:t>
            </a:r>
            <a:r>
              <a:rPr lang="en-GB" dirty="0" err="1"/>
              <a:t>bilaga</a:t>
            </a:r>
            <a:r>
              <a:rPr lang="en-GB" dirty="0"/>
              <a:t> Xa, </a:t>
            </a:r>
            <a:r>
              <a:rPr lang="en-GB" dirty="0" err="1"/>
              <a:t>kommer</a:t>
            </a:r>
            <a:r>
              <a:rPr lang="en-GB" dirty="0"/>
              <a:t> ETS 1-verksamhetsutövarna </a:t>
            </a:r>
            <a:r>
              <a:rPr lang="en-GB" dirty="0" err="1"/>
              <a:t>att</a:t>
            </a:r>
            <a:r>
              <a:rPr lang="en-GB" dirty="0"/>
              <a:t> </a:t>
            </a:r>
            <a:r>
              <a:rPr lang="en-GB" dirty="0" err="1"/>
              <a:t>behöva</a:t>
            </a:r>
            <a:r>
              <a:rPr lang="en-GB" dirty="0"/>
              <a:t> ha med </a:t>
            </a:r>
            <a:r>
              <a:rPr lang="en-GB" dirty="0" err="1"/>
              <a:t>i</a:t>
            </a:r>
            <a:r>
              <a:rPr lang="en-GB" dirty="0"/>
              <a:t> </a:t>
            </a:r>
            <a:r>
              <a:rPr lang="en-GB" dirty="0" err="1"/>
              <a:t>sina</a:t>
            </a:r>
            <a:r>
              <a:rPr lang="en-GB" dirty="0"/>
              <a:t> övervakningsplaner </a:t>
            </a:r>
            <a:r>
              <a:rPr lang="en-GB" dirty="0" err="1"/>
              <a:t>senast</a:t>
            </a:r>
            <a:r>
              <a:rPr lang="en-GB" dirty="0"/>
              <a:t> 31 December 2026. Det </a:t>
            </a:r>
            <a:r>
              <a:rPr lang="en-GB" dirty="0" err="1"/>
              <a:t>är</a:t>
            </a:r>
            <a:r>
              <a:rPr lang="en-GB" dirty="0"/>
              <a:t> </a:t>
            </a:r>
            <a:r>
              <a:rPr lang="en-GB" dirty="0" err="1"/>
              <a:t>alltså</a:t>
            </a:r>
            <a:r>
              <a:rPr lang="en-GB" dirty="0"/>
              <a:t> </a:t>
            </a:r>
            <a:r>
              <a:rPr lang="en-GB" dirty="0" err="1"/>
              <a:t>inte</a:t>
            </a:r>
            <a:r>
              <a:rPr lang="en-GB" dirty="0"/>
              <a:t> </a:t>
            </a:r>
            <a:r>
              <a:rPr lang="en-GB" dirty="0" err="1"/>
              <a:t>säkert</a:t>
            </a:r>
            <a:r>
              <a:rPr lang="en-GB" dirty="0"/>
              <a:t> </a:t>
            </a:r>
            <a:r>
              <a:rPr lang="en-GB" dirty="0" err="1"/>
              <a:t>att</a:t>
            </a:r>
            <a:r>
              <a:rPr lang="en-GB" dirty="0"/>
              <a:t> det </a:t>
            </a:r>
            <a:r>
              <a:rPr lang="en-GB" dirty="0" err="1"/>
              <a:t>kommer</a:t>
            </a:r>
            <a:r>
              <a:rPr lang="en-GB" dirty="0"/>
              <a:t> </a:t>
            </a:r>
            <a:r>
              <a:rPr lang="en-GB" dirty="0" err="1"/>
              <a:t>behöva</a:t>
            </a:r>
            <a:r>
              <a:rPr lang="en-GB" dirty="0"/>
              <a:t> </a:t>
            </a:r>
            <a:r>
              <a:rPr lang="en-GB" dirty="0" err="1"/>
              <a:t>kontrolleras</a:t>
            </a:r>
            <a:r>
              <a:rPr lang="en-GB" dirty="0"/>
              <a:t> </a:t>
            </a:r>
            <a:r>
              <a:rPr lang="en-GB" dirty="0" err="1"/>
              <a:t>när</a:t>
            </a:r>
            <a:r>
              <a:rPr lang="en-GB" dirty="0"/>
              <a:t> </a:t>
            </a:r>
            <a:r>
              <a:rPr lang="en-GB" dirty="0" err="1"/>
              <a:t>bilaga</a:t>
            </a:r>
            <a:r>
              <a:rPr lang="en-GB" dirty="0"/>
              <a:t> Xa-</a:t>
            </a:r>
            <a:r>
              <a:rPr lang="en-GB" dirty="0" err="1"/>
              <a:t>informationen</a:t>
            </a:r>
            <a:r>
              <a:rPr lang="en-GB" dirty="0"/>
              <a:t> ska </a:t>
            </a:r>
            <a:r>
              <a:rPr lang="en-GB" dirty="0" err="1"/>
              <a:t>kontrolleras</a:t>
            </a:r>
            <a:r>
              <a:rPr lang="en-GB" dirty="0"/>
              <a:t> </a:t>
            </a:r>
            <a:r>
              <a:rPr lang="en-GB" dirty="0" err="1"/>
              <a:t>första</a:t>
            </a:r>
            <a:r>
              <a:rPr lang="en-GB" dirty="0"/>
              <a:t> </a:t>
            </a:r>
            <a:r>
              <a:rPr lang="en-GB" dirty="0" err="1"/>
              <a:t>gången</a:t>
            </a:r>
            <a:r>
              <a:rPr lang="en-GB" dirty="0"/>
              <a:t> </a:t>
            </a:r>
            <a:r>
              <a:rPr lang="en-GB" dirty="0" err="1"/>
              <a:t>innan</a:t>
            </a:r>
            <a:r>
              <a:rPr lang="en-GB" dirty="0"/>
              <a:t> </a:t>
            </a:r>
            <a:r>
              <a:rPr lang="en-GB" dirty="0" err="1"/>
              <a:t>utsläppsrapporten</a:t>
            </a:r>
            <a:r>
              <a:rPr lang="en-GB" dirty="0"/>
              <a:t> ska in 31 mars 2026. </a:t>
            </a:r>
          </a:p>
        </p:txBody>
      </p:sp>
      <p:sp>
        <p:nvSpPr>
          <p:cNvPr id="4" name="Platshållare för bildnummer 3"/>
          <p:cNvSpPr>
            <a:spLocks noGrp="1"/>
          </p:cNvSpPr>
          <p:nvPr>
            <p:ph type="sldNum" sz="quarter" idx="5"/>
          </p:nvPr>
        </p:nvSpPr>
        <p:spPr/>
        <p:txBody>
          <a:bodyPr/>
          <a:lstStyle/>
          <a:p>
            <a:fld id="{DA83962D-BA00-47D6-BF9A-BD48A101E525}" type="slidenum">
              <a:rPr lang="en-GB" smtClean="0"/>
              <a:t>5</a:t>
            </a:fld>
            <a:endParaRPr lang="en-GB"/>
          </a:p>
        </p:txBody>
      </p:sp>
    </p:spTree>
    <p:extLst>
      <p:ext uri="{BB962C8B-B14F-4D97-AF65-F5344CB8AC3E}">
        <p14:creationId xmlns:p14="http://schemas.microsoft.com/office/powerpoint/2010/main" val="414311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Segoe UI" panose="020B0502040204020203" pitchFamily="34" charset="0"/>
              </a:rPr>
              <a:t>GD 1 för ETS 1 håller på att uppdateras med ett kap 10 som handlar om gränsdragningen mellan EU ETS och 2 som kan vara bra att läsa när den är färdig.</a:t>
            </a:r>
            <a:endParaRPr lang="sv-SE" sz="1200" dirty="0">
              <a:effectLst/>
              <a:latin typeface="Arial" panose="020B0604020202020204" pitchFamily="34" charset="0"/>
            </a:endParaRPr>
          </a:p>
          <a:p>
            <a:endParaRPr lang="en-GB" dirty="0"/>
          </a:p>
        </p:txBody>
      </p:sp>
      <p:sp>
        <p:nvSpPr>
          <p:cNvPr id="4" name="Platshållare för bildnummer 3"/>
          <p:cNvSpPr>
            <a:spLocks noGrp="1"/>
          </p:cNvSpPr>
          <p:nvPr>
            <p:ph type="sldNum" sz="quarter" idx="5"/>
          </p:nvPr>
        </p:nvSpPr>
        <p:spPr/>
        <p:txBody>
          <a:bodyPr/>
          <a:lstStyle/>
          <a:p>
            <a:fld id="{DA83962D-BA00-47D6-BF9A-BD48A101E525}" type="slidenum">
              <a:rPr lang="en-GB" smtClean="0"/>
              <a:t>6</a:t>
            </a:fld>
            <a:endParaRPr lang="en-GB"/>
          </a:p>
        </p:txBody>
      </p:sp>
    </p:spTree>
    <p:extLst>
      <p:ext uri="{BB962C8B-B14F-4D97-AF65-F5344CB8AC3E}">
        <p14:creationId xmlns:p14="http://schemas.microsoft.com/office/powerpoint/2010/main" val="165993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Hur </a:t>
            </a:r>
            <a:r>
              <a:rPr lang="en-GB" sz="1200" dirty="0" err="1"/>
              <a:t>kan</a:t>
            </a:r>
            <a:r>
              <a:rPr lang="en-GB" sz="1200" dirty="0"/>
              <a:t> </a:t>
            </a:r>
            <a:r>
              <a:rPr lang="en-GB" sz="1200" dirty="0" err="1"/>
              <a:t>verksamhetsutövarna</a:t>
            </a:r>
            <a:r>
              <a:rPr lang="en-GB" sz="1200" dirty="0"/>
              <a:t> </a:t>
            </a:r>
            <a:r>
              <a:rPr lang="en-GB" sz="1200" dirty="0" err="1"/>
              <a:t>inom</a:t>
            </a:r>
            <a:r>
              <a:rPr lang="en-GB" sz="1200" dirty="0"/>
              <a:t> ETS 1 </a:t>
            </a:r>
            <a:r>
              <a:rPr lang="en-GB" sz="1200" dirty="0" err="1"/>
              <a:t>identifiera</a:t>
            </a:r>
            <a:r>
              <a:rPr lang="en-GB" sz="1200" dirty="0"/>
              <a:t> de </a:t>
            </a:r>
            <a:r>
              <a:rPr lang="en-GB" sz="1200" dirty="0" err="1"/>
              <a:t>reglerade</a:t>
            </a:r>
            <a:r>
              <a:rPr lang="en-GB" sz="1200" dirty="0"/>
              <a:t> </a:t>
            </a:r>
            <a:r>
              <a:rPr lang="en-GB" sz="1200" dirty="0" err="1"/>
              <a:t>enheterna</a:t>
            </a:r>
            <a:r>
              <a:rPr lang="en-GB" sz="1200" dirty="0"/>
              <a:t> </a:t>
            </a:r>
            <a:r>
              <a:rPr lang="en-GB" sz="1200" dirty="0" err="1"/>
              <a:t>inom</a:t>
            </a:r>
            <a:r>
              <a:rPr lang="en-GB" sz="1200" dirty="0"/>
              <a:t> ETS 2? Svar: </a:t>
            </a:r>
            <a:r>
              <a:rPr lang="sv-SE" sz="1200" dirty="0"/>
              <a:t>I början kommer nog verksamhetsutövarna behöva fråga sina bränsleleverantörer ifall de är reglerade enheter. Sedan finns det också ett incitament för de reglerade enheterna att teckna avtal med ETS 1-verksamhetsutövarna som är slutanvändare av deras bränslen så att de kan nollräkna utsläppen från bränslena som ETS 1-verksamhetsutövarna förbränner i sin verksamhet.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På</a:t>
            </a:r>
            <a:r>
              <a:rPr lang="en-GB" sz="1200" dirty="0"/>
              <a:t> </a:t>
            </a:r>
            <a:r>
              <a:rPr lang="en-GB" sz="1200" dirty="0" err="1"/>
              <a:t>vilket</a:t>
            </a:r>
            <a:r>
              <a:rPr lang="en-GB" sz="1200" dirty="0"/>
              <a:t> </a:t>
            </a:r>
            <a:r>
              <a:rPr lang="en-GB" sz="1200" dirty="0" err="1"/>
              <a:t>sätt</a:t>
            </a:r>
            <a:r>
              <a:rPr lang="en-GB" sz="1200" dirty="0"/>
              <a:t> ska </a:t>
            </a:r>
            <a:r>
              <a:rPr lang="en-GB" sz="1200" dirty="0" err="1"/>
              <a:t>rapporten</a:t>
            </a:r>
            <a:r>
              <a:rPr lang="en-GB" sz="1200" dirty="0"/>
              <a:t> om </a:t>
            </a:r>
            <a:r>
              <a:rPr lang="en-GB" sz="1200" dirty="0" err="1"/>
              <a:t>bränsleleverantörer</a:t>
            </a:r>
            <a:r>
              <a:rPr lang="en-GB" sz="1200" dirty="0"/>
              <a:t> </a:t>
            </a:r>
            <a:r>
              <a:rPr lang="en-GB" sz="1200" dirty="0" err="1"/>
              <a:t>lämnas</a:t>
            </a:r>
            <a:r>
              <a:rPr lang="en-GB" sz="1200" dirty="0"/>
              <a:t> </a:t>
            </a:r>
            <a:r>
              <a:rPr lang="en-GB" sz="1200" dirty="0" err="1"/>
              <a:t>tillsammans</a:t>
            </a:r>
            <a:r>
              <a:rPr lang="en-GB" sz="1200" dirty="0"/>
              <a:t> med </a:t>
            </a:r>
            <a:r>
              <a:rPr lang="en-GB" sz="1200" dirty="0" err="1"/>
              <a:t>årets</a:t>
            </a:r>
            <a:r>
              <a:rPr lang="en-GB" sz="1200" dirty="0"/>
              <a:t> </a:t>
            </a:r>
            <a:r>
              <a:rPr lang="en-GB" sz="1200" dirty="0" err="1"/>
              <a:t>utsläppsrapport</a:t>
            </a:r>
            <a:r>
              <a:rPr lang="en-GB" sz="1200" dirty="0"/>
              <a:t>? Svar: </a:t>
            </a:r>
            <a:r>
              <a:rPr lang="sv-SE" sz="1200" dirty="0"/>
              <a:t>Rapporten om bränsleleverantörer ska lämnas tillsammans med utsläppsrapporten i ERT.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Vilka bränslen ska inkluderas i rapporten om bränsleleverantörer, enligt bilaga </a:t>
            </a:r>
            <a:r>
              <a:rPr lang="sv-SE" sz="1200" dirty="0" err="1"/>
              <a:t>Xa</a:t>
            </a:r>
            <a:r>
              <a:rPr lang="sv-SE" sz="1200" dirty="0"/>
              <a:t>, b? Svar: Alla bränslen som ska inkluderas i rapporten om bränsleleverantörer är: bensin, diesel, fotogen, gasol, naturgas, tung eldningsolja, kol och koks och alla andra produkter som är avsedda för användning, saluförs eller används som motorbränsle eller bränsle för uppvärmning enl. artikel 2.3 i energiskattedirektivet. </a:t>
            </a:r>
            <a:r>
              <a:rPr lang="en-GB" sz="1200" dirty="0" err="1"/>
              <a:t>Här</a:t>
            </a:r>
            <a:r>
              <a:rPr lang="en-GB" sz="1200" dirty="0"/>
              <a:t> </a:t>
            </a:r>
            <a:r>
              <a:rPr lang="en-GB" sz="1200" dirty="0" err="1"/>
              <a:t>ingår</a:t>
            </a:r>
            <a:r>
              <a:rPr lang="en-GB" sz="1200" dirty="0"/>
              <a:t> </a:t>
            </a:r>
            <a:r>
              <a:rPr lang="en-GB" sz="1200" dirty="0" err="1"/>
              <a:t>alla</a:t>
            </a:r>
            <a:r>
              <a:rPr lang="en-GB" sz="1200" dirty="0"/>
              <a:t> </a:t>
            </a:r>
            <a:r>
              <a:rPr lang="en-GB" sz="1200" dirty="0" err="1"/>
              <a:t>bränsletillsatser</a:t>
            </a:r>
            <a:r>
              <a:rPr lang="en-GB" sz="1200" dirty="0"/>
              <a:t> </a:t>
            </a:r>
            <a:r>
              <a:rPr lang="en-GB" sz="1200" dirty="0" err="1"/>
              <a:t>som</a:t>
            </a:r>
            <a:r>
              <a:rPr lang="en-GB" sz="1200" dirty="0"/>
              <a:t> </a:t>
            </a:r>
            <a:r>
              <a:rPr lang="en-GB" sz="1200" dirty="0" err="1"/>
              <a:t>används</a:t>
            </a:r>
            <a:r>
              <a:rPr lang="en-GB" sz="1200" dirty="0"/>
              <a:t> </a:t>
            </a:r>
            <a:r>
              <a:rPr lang="en-GB" sz="1200" dirty="0" err="1"/>
              <a:t>som</a:t>
            </a:r>
            <a:r>
              <a:rPr lang="en-GB" sz="1200" dirty="0"/>
              <a:t> </a:t>
            </a:r>
            <a:r>
              <a:rPr lang="en-GB" sz="1200" dirty="0" err="1"/>
              <a:t>motorbränsle</a:t>
            </a:r>
            <a:r>
              <a:rPr lang="en-GB" sz="1200" dirty="0"/>
              <a:t>, </a:t>
            </a:r>
            <a:r>
              <a:rPr lang="en-GB" sz="1200" dirty="0" err="1"/>
              <a:t>vissa</a:t>
            </a:r>
            <a:r>
              <a:rPr lang="en-GB" sz="1200" dirty="0"/>
              <a:t> </a:t>
            </a:r>
            <a:r>
              <a:rPr lang="en-GB" sz="1200" dirty="0" err="1"/>
              <a:t>biobaserade</a:t>
            </a:r>
            <a:r>
              <a:rPr lang="en-GB" sz="1200" dirty="0"/>
              <a:t> </a:t>
            </a:r>
            <a:r>
              <a:rPr lang="en-GB" sz="1200" dirty="0" err="1"/>
              <a:t>bränslen</a:t>
            </a:r>
            <a:r>
              <a:rPr lang="en-GB" sz="1200" dirty="0"/>
              <a:t>  </a:t>
            </a:r>
            <a:r>
              <a:rPr lang="en-GB" sz="1200" dirty="0" err="1"/>
              <a:t>och</a:t>
            </a:r>
            <a:r>
              <a:rPr lang="en-GB" sz="1200" dirty="0"/>
              <a:t> </a:t>
            </a:r>
            <a:r>
              <a:rPr lang="en-GB" sz="1200" dirty="0" err="1"/>
              <a:t>alla</a:t>
            </a:r>
            <a:r>
              <a:rPr lang="en-GB" sz="1200" dirty="0"/>
              <a:t> </a:t>
            </a:r>
            <a:r>
              <a:rPr lang="en-GB" sz="1200" dirty="0" err="1"/>
              <a:t>andra</a:t>
            </a:r>
            <a:r>
              <a:rPr lang="en-GB" sz="1200" dirty="0"/>
              <a:t> </a:t>
            </a:r>
            <a:r>
              <a:rPr lang="en-GB" sz="1200" dirty="0" err="1"/>
              <a:t>kolväten</a:t>
            </a:r>
            <a:r>
              <a:rPr lang="en-GB" sz="1200" dirty="0"/>
              <a:t> för </a:t>
            </a:r>
            <a:r>
              <a:rPr lang="en-GB" sz="1200" dirty="0" err="1"/>
              <a:t>upvärmningsändamål</a:t>
            </a:r>
            <a:r>
              <a:rPr lang="en-GB" sz="1200" dirty="0"/>
              <a:t>, med </a:t>
            </a:r>
            <a:r>
              <a:rPr lang="en-GB" sz="1200" dirty="0" err="1"/>
              <a:t>undantag</a:t>
            </a:r>
            <a:r>
              <a:rPr lang="en-GB" sz="1200" dirty="0"/>
              <a:t> för </a:t>
            </a:r>
            <a:r>
              <a:rPr lang="en-GB" sz="1200" dirty="0" err="1"/>
              <a:t>torv</a:t>
            </a:r>
            <a:r>
              <a:rPr lang="en-GB" sz="1200" dirty="0"/>
              <a:t>. </a:t>
            </a:r>
            <a:r>
              <a:rPr lang="sv-SE" sz="1200" dirty="0"/>
              <a:t> Följande bränsletyper är undantagna ETS 2: torv, avfall som används som bränsle, bränslen som härrör från avfall, fast biomassa och träkol.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Vilka</a:t>
            </a:r>
            <a:r>
              <a:rPr lang="en-GB" sz="1200" dirty="0"/>
              <a:t> </a:t>
            </a:r>
            <a:r>
              <a:rPr lang="en-GB" sz="1200" dirty="0" err="1"/>
              <a:t>användningsområden</a:t>
            </a:r>
            <a:r>
              <a:rPr lang="en-GB" sz="1200" dirty="0"/>
              <a:t> ska </a:t>
            </a:r>
            <a:r>
              <a:rPr lang="en-GB" sz="1200" dirty="0" err="1"/>
              <a:t>inkluderas</a:t>
            </a:r>
            <a:r>
              <a:rPr lang="en-GB" sz="1200" dirty="0"/>
              <a:t> </a:t>
            </a:r>
            <a:r>
              <a:rPr lang="en-GB" sz="1200" dirty="0" err="1"/>
              <a:t>i</a:t>
            </a:r>
            <a:r>
              <a:rPr lang="en-GB" sz="1200" dirty="0"/>
              <a:t> </a:t>
            </a:r>
            <a:r>
              <a:rPr lang="en-GB" sz="1200" dirty="0" err="1"/>
              <a:t>rapporten</a:t>
            </a:r>
            <a:r>
              <a:rPr lang="en-GB" sz="1200" dirty="0"/>
              <a:t> om </a:t>
            </a:r>
            <a:r>
              <a:rPr lang="en-GB" sz="1200" dirty="0" err="1"/>
              <a:t>bränsleleverantörer</a:t>
            </a:r>
            <a:r>
              <a:rPr lang="en-GB" sz="1200" dirty="0"/>
              <a:t>, </a:t>
            </a:r>
            <a:r>
              <a:rPr lang="en-GB" sz="1200" dirty="0" err="1"/>
              <a:t>enligt</a:t>
            </a:r>
            <a:r>
              <a:rPr lang="en-GB" sz="1200" dirty="0"/>
              <a:t> </a:t>
            </a:r>
            <a:r>
              <a:rPr lang="en-GB" sz="1200" dirty="0" err="1"/>
              <a:t>bilaga</a:t>
            </a:r>
            <a:r>
              <a:rPr lang="en-GB" sz="1200" dirty="0"/>
              <a:t> Xa, c: </a:t>
            </a:r>
            <a:r>
              <a:rPr lang="sv-SE" sz="1200" dirty="0"/>
              <a:t>Verksamhetsutövarna ska rapportera den mängd bränsle som använts i en ETS 1-verksamhet. Det vill säga de ska rapportera inte bara mängden bränsle som de förvärvat men också den mängd som de faktiskt använt under rapporteringsåret. Den reglerade enheten får endast nollräkna utsläppen från det bränsle som verksamhetsutövaren inom ETS 1 har använt i sin ETS 1-verksamhet under rapporteringsåret. Bränsle som lagts på lager kan inte </a:t>
            </a:r>
            <a:r>
              <a:rPr lang="sv-SE" sz="1200" dirty="0" err="1"/>
              <a:t>nollräknas</a:t>
            </a:r>
            <a:r>
              <a:rPr lang="sv-S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Segoe UI" panose="020B0502040204020203" pitchFamily="34" charset="0"/>
              </a:rPr>
              <a:t>GD 1 för ETS 1 håller på att uppdateras med ett kap 10 som handlar om gränsdragningen mellan EU ETS och 2 som kan vara bra att läsa när den är färdig.</a:t>
            </a:r>
            <a:endParaRPr lang="sv-SE"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Platshållare för bildnummer 3"/>
          <p:cNvSpPr>
            <a:spLocks noGrp="1"/>
          </p:cNvSpPr>
          <p:nvPr>
            <p:ph type="sldNum" sz="quarter" idx="5"/>
          </p:nvPr>
        </p:nvSpPr>
        <p:spPr/>
        <p:txBody>
          <a:bodyPr/>
          <a:lstStyle/>
          <a:p>
            <a:fld id="{DA83962D-BA00-47D6-BF9A-BD48A101E525}" type="slidenum">
              <a:rPr lang="en-GB" smtClean="0"/>
              <a:t>8</a:t>
            </a:fld>
            <a:endParaRPr lang="en-GB"/>
          </a:p>
        </p:txBody>
      </p:sp>
    </p:spTree>
    <p:extLst>
      <p:ext uri="{BB962C8B-B14F-4D97-AF65-F5344CB8AC3E}">
        <p14:creationId xmlns:p14="http://schemas.microsoft.com/office/powerpoint/2010/main" val="619317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DA83962D-BA00-47D6-BF9A-BD48A101E525}" type="slidenum">
              <a:rPr lang="en-GB" smtClean="0"/>
              <a:t>9</a:t>
            </a:fld>
            <a:endParaRPr lang="en-GB"/>
          </a:p>
        </p:txBody>
      </p:sp>
    </p:spTree>
    <p:extLst>
      <p:ext uri="{BB962C8B-B14F-4D97-AF65-F5344CB8AC3E}">
        <p14:creationId xmlns:p14="http://schemas.microsoft.com/office/powerpoint/2010/main" val="345341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7AE7156-62F3-4CA3-9C03-D68BF7374B4F}" type="slidenum">
              <a:rPr lang="sv-SE" smtClean="0"/>
              <a:pPr/>
              <a:t>10</a:t>
            </a:fld>
            <a:endParaRPr lang="sv-SE"/>
          </a:p>
        </p:txBody>
      </p:sp>
    </p:spTree>
    <p:extLst>
      <p:ext uri="{BB962C8B-B14F-4D97-AF65-F5344CB8AC3E}">
        <p14:creationId xmlns:p14="http://schemas.microsoft.com/office/powerpoint/2010/main" val="3103996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Välkomstbild alt 3">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754" b="6730"/>
          <a:stretch/>
        </p:blipFill>
        <p:spPr>
          <a:xfrm>
            <a:off x="0" y="0"/>
            <a:ext cx="12192000" cy="5637237"/>
          </a:xfrm>
          <a:prstGeom prst="rect">
            <a:avLst/>
          </a:prstGeom>
        </p:spPr>
      </p:pic>
      <p:sp>
        <p:nvSpPr>
          <p:cNvPr id="8" name="Rubrik 1">
            <a:extLst>
              <a:ext uri="{FF2B5EF4-FFF2-40B4-BE49-F238E27FC236}">
                <a16:creationId xmlns:a16="http://schemas.microsoft.com/office/drawing/2014/main" id="{724F4709-6F6E-6349-A7E0-5F055087C7F4}"/>
              </a:ext>
            </a:extLst>
          </p:cNvPr>
          <p:cNvSpPr>
            <a:spLocks noGrp="1"/>
          </p:cNvSpPr>
          <p:nvPr>
            <p:ph type="ctrTitle" hasCustomPrompt="1"/>
          </p:nvPr>
        </p:nvSpPr>
        <p:spPr>
          <a:xfrm>
            <a:off x="1524000" y="1713475"/>
            <a:ext cx="9144000" cy="2387600"/>
          </a:xfrm>
        </p:spPr>
        <p:txBody>
          <a:bodyPr anchor="t" anchorCtr="0">
            <a:noAutofit/>
          </a:bodyPr>
          <a:lstStyle>
            <a:lvl1pPr algn="ctr">
              <a:defRPr sz="84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pic>
        <p:nvPicPr>
          <p:cNvPr id="6" name="Bildobjekt 5" descr="En bild som visar text&#10;&#10;Automatiskt genererad beskrivning">
            <a:extLst>
              <a:ext uri="{FF2B5EF4-FFF2-40B4-BE49-F238E27FC236}">
                <a16:creationId xmlns:a16="http://schemas.microsoft.com/office/drawing/2014/main" id="{B1D7B582-D787-3745-BD40-068A1CBA22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6534" y="5798003"/>
            <a:ext cx="798317" cy="895360"/>
          </a:xfrm>
          <a:prstGeom prst="rect">
            <a:avLst/>
          </a:prstGeom>
        </p:spPr>
      </p:pic>
    </p:spTree>
    <p:extLst>
      <p:ext uri="{BB962C8B-B14F-4D97-AF65-F5344CB8AC3E}">
        <p14:creationId xmlns:p14="http://schemas.microsoft.com/office/powerpoint/2010/main" val="387102714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 Avslutsbild en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1"/>
            <a:ext cx="12192000" cy="6857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descr="En bild som visar text&#10;&#10;Automatiskt genererad beskrivning">
            <a:extLst>
              <a:ext uri="{FF2B5EF4-FFF2-40B4-BE49-F238E27FC236}">
                <a16:creationId xmlns:a16="http://schemas.microsoft.com/office/drawing/2014/main" id="{B995C8CE-98FC-AC45-990F-E90E00DE89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0724" y="1796822"/>
            <a:ext cx="2910552" cy="3264357"/>
          </a:xfrm>
          <a:prstGeom prst="rect">
            <a:avLst/>
          </a:prstGeom>
        </p:spPr>
      </p:pic>
    </p:spTree>
    <p:extLst>
      <p:ext uri="{BB962C8B-B14F-4D97-AF65-F5344CB8AC3E}">
        <p14:creationId xmlns:p14="http://schemas.microsoft.com/office/powerpoint/2010/main" val="98917275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6 Brödtext eller punktlista med bild till höger">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84296D3-5EF1-3F49-97D0-E6BCACEB0F6D}"/>
              </a:ext>
            </a:extLst>
          </p:cNvPr>
          <p:cNvSpPr/>
          <p:nvPr userDrawn="1"/>
        </p:nvSpPr>
        <p:spPr>
          <a:xfrm>
            <a:off x="0" y="0"/>
            <a:ext cx="12192000" cy="649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Platshållare för bild 8">
            <a:extLst>
              <a:ext uri="{FF2B5EF4-FFF2-40B4-BE49-F238E27FC236}">
                <a16:creationId xmlns:a16="http://schemas.microsoft.com/office/drawing/2014/main" id="{21E95B71-B8F9-BC4A-A9DF-23D2C75A34B2}"/>
              </a:ext>
            </a:extLst>
          </p:cNvPr>
          <p:cNvSpPr>
            <a:spLocks noGrp="1" noChangeAspect="1"/>
          </p:cNvSpPr>
          <p:nvPr>
            <p:ph type="pic" sz="quarter" idx="13"/>
          </p:nvPr>
        </p:nvSpPr>
        <p:spPr>
          <a:xfrm>
            <a:off x="8400256" y="0"/>
            <a:ext cx="3797763" cy="6499200"/>
          </a:xfrm>
          <a:solidFill>
            <a:schemeClr val="bg2">
              <a:lumMod val="95000"/>
              <a:alpha val="85000"/>
            </a:schemeClr>
          </a:solidFill>
        </p:spPr>
        <p:txBody>
          <a:bodyPr/>
          <a:lstStyle/>
          <a:p>
            <a:r>
              <a:rPr lang="sv-SE"/>
              <a:t>Klicka på ikonen för att lägga till en bild</a:t>
            </a:r>
          </a:p>
        </p:txBody>
      </p:sp>
      <p:sp>
        <p:nvSpPr>
          <p:cNvPr id="4" name="Platshållare för sidfot 3"/>
          <p:cNvSpPr>
            <a:spLocks noGrp="1"/>
          </p:cNvSpPr>
          <p:nvPr>
            <p:ph type="ftr" sz="quarter" idx="11"/>
          </p:nvPr>
        </p:nvSpPr>
        <p:spPr>
          <a:xfrm>
            <a:off x="431371" y="6492968"/>
            <a:ext cx="41148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7" name="Rubrik 1">
            <a:extLst>
              <a:ext uri="{FF2B5EF4-FFF2-40B4-BE49-F238E27FC236}">
                <a16:creationId xmlns:a16="http://schemas.microsoft.com/office/drawing/2014/main" id="{7F075E91-BACC-B54D-9E86-F8B142691B39}"/>
              </a:ext>
            </a:extLst>
          </p:cNvPr>
          <p:cNvSpPr>
            <a:spLocks noGrp="1"/>
          </p:cNvSpPr>
          <p:nvPr>
            <p:ph type="title" hasCustomPrompt="1"/>
          </p:nvPr>
        </p:nvSpPr>
        <p:spPr>
          <a:xfrm>
            <a:off x="431371" y="356659"/>
            <a:ext cx="7776864" cy="1536171"/>
          </a:xfrm>
        </p:spPr>
        <p:txBody>
          <a:bodyPr anchor="t">
            <a:noAutofit/>
          </a:bodyPr>
          <a:lstStyle>
            <a:lvl1pPr>
              <a:lnSpc>
                <a:spcPts val="5280"/>
              </a:lnSpc>
              <a:defRPr sz="4800">
                <a:solidFill>
                  <a:schemeClr val="accent2"/>
                </a:solidFill>
              </a:defRPr>
            </a:lvl1pPr>
          </a:lstStyle>
          <a:p>
            <a:r>
              <a:rPr lang="sv-SE" noProof="0"/>
              <a:t>Brödtext eller punktlista med bild till höger</a:t>
            </a:r>
            <a:endParaRPr lang="en-GB" noProof="0"/>
          </a:p>
        </p:txBody>
      </p:sp>
      <p:sp>
        <p:nvSpPr>
          <p:cNvPr id="9" name="Platshållare för text 10">
            <a:extLst>
              <a:ext uri="{FF2B5EF4-FFF2-40B4-BE49-F238E27FC236}">
                <a16:creationId xmlns:a16="http://schemas.microsoft.com/office/drawing/2014/main" id="{926E6B28-EF83-F241-9A49-D010F20359DE}"/>
              </a:ext>
            </a:extLst>
          </p:cNvPr>
          <p:cNvSpPr>
            <a:spLocks noGrp="1"/>
          </p:cNvSpPr>
          <p:nvPr>
            <p:ph type="body" sz="quarter" idx="14"/>
          </p:nvPr>
        </p:nvSpPr>
        <p:spPr>
          <a:xfrm>
            <a:off x="431371" y="2084851"/>
            <a:ext cx="7776864" cy="4032448"/>
          </a:xfrm>
        </p:spPr>
        <p:txBody>
          <a:bodyPr>
            <a:noAutofit/>
          </a:bodyPr>
          <a:lstStyle>
            <a:lvl1pPr>
              <a:spcBef>
                <a:spcPts val="400"/>
              </a:spcBef>
              <a:spcAft>
                <a:spcPts val="800"/>
              </a:spcAft>
              <a:defRPr sz="2400">
                <a:solidFill>
                  <a:schemeClr val="bg1"/>
                </a:solidFill>
              </a:defRPr>
            </a:lvl1pPr>
            <a:lvl2pPr>
              <a:spcBef>
                <a:spcPts val="400"/>
              </a:spcBef>
              <a:spcAft>
                <a:spcPts val="800"/>
              </a:spcAft>
              <a:defRPr sz="2400">
                <a:solidFill>
                  <a:schemeClr val="bg1"/>
                </a:solidFill>
              </a:defRPr>
            </a:lvl2pPr>
            <a:lvl3pPr>
              <a:spcBef>
                <a:spcPts val="400"/>
              </a:spcBef>
              <a:spcAft>
                <a:spcPts val="800"/>
              </a:spcAft>
              <a:defRPr sz="2400">
                <a:solidFill>
                  <a:schemeClr val="bg1"/>
                </a:solidFill>
              </a:defRPr>
            </a:lvl3pPr>
            <a:lvl4pPr>
              <a:spcBef>
                <a:spcPts val="400"/>
              </a:spcBef>
              <a:spcAft>
                <a:spcPts val="800"/>
              </a:spcAft>
              <a:defRPr sz="2400">
                <a:solidFill>
                  <a:schemeClr val="bg1"/>
                </a:solidFill>
              </a:defRPr>
            </a:lvl4pPr>
            <a:lvl5pPr>
              <a:spcBef>
                <a:spcPts val="400"/>
              </a:spcBef>
              <a:spcAft>
                <a:spcPts val="800"/>
              </a:spcAft>
              <a:defRPr sz="2400">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Tree>
    <p:extLst>
      <p:ext uri="{BB962C8B-B14F-4D97-AF65-F5344CB8AC3E}">
        <p14:creationId xmlns:p14="http://schemas.microsoft.com/office/powerpoint/2010/main" val="58090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05 Brödtext eller Punktlista med bild till vänst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71208FEC-3384-5245-BCB2-F2D3D9C98D21}"/>
              </a:ext>
            </a:extLst>
          </p:cNvPr>
          <p:cNvSpPr/>
          <p:nvPr userDrawn="1"/>
        </p:nvSpPr>
        <p:spPr>
          <a:xfrm>
            <a:off x="0" y="48"/>
            <a:ext cx="12192000" cy="649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4" name="Platshållare för bild 8">
            <a:extLst>
              <a:ext uri="{FF2B5EF4-FFF2-40B4-BE49-F238E27FC236}">
                <a16:creationId xmlns:a16="http://schemas.microsoft.com/office/drawing/2014/main" id="{2D666EDF-836C-0841-B59D-47A9CD334C38}"/>
              </a:ext>
            </a:extLst>
          </p:cNvPr>
          <p:cNvSpPr>
            <a:spLocks noGrp="1" noChangeAspect="1"/>
          </p:cNvSpPr>
          <p:nvPr>
            <p:ph type="pic" sz="quarter" idx="13"/>
          </p:nvPr>
        </p:nvSpPr>
        <p:spPr>
          <a:xfrm>
            <a:off x="0" y="2"/>
            <a:ext cx="3791744" cy="6492781"/>
          </a:xfrm>
          <a:solidFill>
            <a:schemeClr val="bg2">
              <a:lumMod val="95000"/>
              <a:alpha val="85000"/>
            </a:schemeClr>
          </a:solidFill>
        </p:spPr>
        <p:txBody>
          <a:bodyPr/>
          <a:lstStyle/>
          <a:p>
            <a:r>
              <a:rPr lang="sv-SE"/>
              <a:t>Klicka på ikonen för att lägga till en bild</a:t>
            </a:r>
          </a:p>
        </p:txBody>
      </p:sp>
      <p:sp>
        <p:nvSpPr>
          <p:cNvPr id="2" name="Rubrik 1"/>
          <p:cNvSpPr>
            <a:spLocks noGrp="1"/>
          </p:cNvSpPr>
          <p:nvPr>
            <p:ph type="title" hasCustomPrompt="1"/>
          </p:nvPr>
        </p:nvSpPr>
        <p:spPr>
          <a:xfrm>
            <a:off x="4079776" y="356659"/>
            <a:ext cx="7776864" cy="1536171"/>
          </a:xfrm>
        </p:spPr>
        <p:txBody>
          <a:bodyPr anchor="t">
            <a:noAutofit/>
          </a:bodyPr>
          <a:lstStyle>
            <a:lvl1pPr>
              <a:lnSpc>
                <a:spcPts val="5280"/>
              </a:lnSpc>
              <a:defRPr sz="4800">
                <a:solidFill>
                  <a:schemeClr val="accent2"/>
                </a:solidFill>
              </a:defRPr>
            </a:lvl1pPr>
          </a:lstStyle>
          <a:p>
            <a:r>
              <a:rPr lang="sv-SE" noProof="0"/>
              <a:t>Brödtext eller punktlista med bild till vänster</a:t>
            </a:r>
            <a:endParaRPr lang="en-GB" noProof="0"/>
          </a:p>
        </p:txBody>
      </p:sp>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11" name="Platshållare för text 10"/>
          <p:cNvSpPr>
            <a:spLocks noGrp="1"/>
          </p:cNvSpPr>
          <p:nvPr>
            <p:ph type="body" sz="quarter" idx="14"/>
          </p:nvPr>
        </p:nvSpPr>
        <p:spPr>
          <a:xfrm>
            <a:off x="4079776" y="2084851"/>
            <a:ext cx="7776864" cy="4032448"/>
          </a:xfrm>
        </p:spPr>
        <p:txBody>
          <a:bodyPr>
            <a:noAutofit/>
          </a:bodyPr>
          <a:lstStyle>
            <a:lvl1pPr>
              <a:spcBef>
                <a:spcPts val="400"/>
              </a:spcBef>
              <a:spcAft>
                <a:spcPts val="800"/>
              </a:spcAft>
              <a:defRPr sz="2400">
                <a:solidFill>
                  <a:schemeClr val="bg1"/>
                </a:solidFill>
              </a:defRPr>
            </a:lvl1pPr>
            <a:lvl2pPr>
              <a:spcBef>
                <a:spcPts val="400"/>
              </a:spcBef>
              <a:spcAft>
                <a:spcPts val="800"/>
              </a:spcAft>
              <a:defRPr sz="2400">
                <a:solidFill>
                  <a:schemeClr val="bg1"/>
                </a:solidFill>
              </a:defRPr>
            </a:lvl2pPr>
            <a:lvl3pPr>
              <a:spcBef>
                <a:spcPts val="400"/>
              </a:spcBef>
              <a:spcAft>
                <a:spcPts val="800"/>
              </a:spcAft>
              <a:defRPr sz="2400">
                <a:solidFill>
                  <a:schemeClr val="bg1"/>
                </a:solidFill>
              </a:defRPr>
            </a:lvl3pPr>
            <a:lvl4pPr>
              <a:spcBef>
                <a:spcPts val="400"/>
              </a:spcBef>
              <a:spcAft>
                <a:spcPts val="800"/>
              </a:spcAft>
              <a:defRPr sz="2400">
                <a:solidFill>
                  <a:schemeClr val="bg1"/>
                </a:solidFill>
              </a:defRPr>
            </a:lvl4pPr>
            <a:lvl5pPr>
              <a:spcBef>
                <a:spcPts val="400"/>
              </a:spcBef>
              <a:spcAft>
                <a:spcPts val="800"/>
              </a:spcAft>
              <a:defRPr sz="2400">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Tree>
    <p:extLst>
      <p:ext uri="{BB962C8B-B14F-4D97-AF65-F5344CB8AC3E}">
        <p14:creationId xmlns:p14="http://schemas.microsoft.com/office/powerpoint/2010/main" val="381929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9 Grafik helsida, med eller utan rubrik">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B6878B4-78F2-C847-BCCF-529D9C5470D8}"/>
              </a:ext>
            </a:extLst>
          </p:cNvPr>
          <p:cNvSpPr/>
          <p:nvPr userDrawn="1"/>
        </p:nvSpPr>
        <p:spPr>
          <a:xfrm>
            <a:off x="0" y="-92"/>
            <a:ext cx="12192000" cy="649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p:cNvSpPr>
            <a:spLocks noGrp="1"/>
          </p:cNvSpPr>
          <p:nvPr>
            <p:ph type="title" hasCustomPrompt="1"/>
          </p:nvPr>
        </p:nvSpPr>
        <p:spPr>
          <a:xfrm>
            <a:off x="431371" y="356659"/>
            <a:ext cx="11425269" cy="974363"/>
          </a:xfrm>
        </p:spPr>
        <p:txBody>
          <a:bodyPr anchor="t">
            <a:noAutofit/>
          </a:bodyPr>
          <a:lstStyle>
            <a:lvl1pPr>
              <a:lnSpc>
                <a:spcPts val="5280"/>
              </a:lnSpc>
              <a:defRPr sz="4800">
                <a:solidFill>
                  <a:schemeClr val="accent2"/>
                </a:solidFill>
              </a:defRPr>
            </a:lvl1pPr>
          </a:lstStyle>
          <a:p>
            <a:r>
              <a:rPr lang="sv-SE"/>
              <a:t>Helsida för grafik, med eller utan rubrik</a:t>
            </a:r>
            <a:endParaRPr lang="en-GB" noProof="0"/>
          </a:p>
        </p:txBody>
      </p:sp>
      <p:sp>
        <p:nvSpPr>
          <p:cNvPr id="4" name="Platshållare för sidfot 3"/>
          <p:cNvSpPr>
            <a:spLocks noGrp="1"/>
          </p:cNvSpPr>
          <p:nvPr>
            <p:ph type="ftr" sz="quarter" idx="11"/>
          </p:nvPr>
        </p:nvSpPr>
        <p:spPr>
          <a:xfrm>
            <a:off x="431371" y="6492968"/>
            <a:ext cx="41148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7" name="Platshållare för innehåll 2">
            <a:extLst>
              <a:ext uri="{FF2B5EF4-FFF2-40B4-BE49-F238E27FC236}">
                <a16:creationId xmlns:a16="http://schemas.microsoft.com/office/drawing/2014/main" id="{660CF941-D676-3246-9C7A-223A3DF4D26E}"/>
              </a:ext>
            </a:extLst>
          </p:cNvPr>
          <p:cNvSpPr>
            <a:spLocks noGrp="1"/>
          </p:cNvSpPr>
          <p:nvPr>
            <p:ph sz="half" idx="1" hasCustomPrompt="1"/>
          </p:nvPr>
        </p:nvSpPr>
        <p:spPr>
          <a:xfrm>
            <a:off x="6288021" y="1604751"/>
            <a:ext cx="5568619" cy="4529109"/>
          </a:xfrm>
        </p:spPr>
        <p:txBody>
          <a:bodyPr/>
          <a:lstStyle>
            <a:lvl1pPr>
              <a:buFontTx/>
              <a:buNone/>
              <a:defRPr>
                <a:solidFill>
                  <a:schemeClr val="bg1"/>
                </a:solidFill>
              </a:defRPr>
            </a:lvl1pPr>
          </a:lstStyle>
          <a:p>
            <a:pPr lvl="0"/>
            <a:r>
              <a:rPr lang="sv-SE" noProof="0"/>
              <a:t>Klicka på önskad ikon för att lägga till grafik</a:t>
            </a:r>
          </a:p>
        </p:txBody>
      </p:sp>
      <p:sp>
        <p:nvSpPr>
          <p:cNvPr id="8" name="Platshållare för innehåll 2">
            <a:extLst>
              <a:ext uri="{FF2B5EF4-FFF2-40B4-BE49-F238E27FC236}">
                <a16:creationId xmlns:a16="http://schemas.microsoft.com/office/drawing/2014/main" id="{7A7A4B12-4010-A448-9383-DD10329559FA}"/>
              </a:ext>
            </a:extLst>
          </p:cNvPr>
          <p:cNvSpPr>
            <a:spLocks noGrp="1"/>
          </p:cNvSpPr>
          <p:nvPr>
            <p:ph sz="half" idx="13" hasCustomPrompt="1"/>
          </p:nvPr>
        </p:nvSpPr>
        <p:spPr>
          <a:xfrm>
            <a:off x="431371" y="1604751"/>
            <a:ext cx="5568619" cy="4529109"/>
          </a:xfrm>
        </p:spPr>
        <p:txBody>
          <a:bodyPr>
            <a:noAutofit/>
          </a:bodyPr>
          <a:lstStyle>
            <a:lvl1pPr>
              <a:buFontTx/>
              <a:buNone/>
              <a:defRPr>
                <a:solidFill>
                  <a:schemeClr val="bg1"/>
                </a:solidFill>
              </a:defRPr>
            </a:lvl1pPr>
          </a:lstStyle>
          <a:p>
            <a:pPr lvl="0"/>
            <a:r>
              <a:rPr lang="sv-SE" noProof="0"/>
              <a:t>Klicka på önskad ikon för att lägga till grafik</a:t>
            </a:r>
          </a:p>
        </p:txBody>
      </p:sp>
    </p:spTree>
    <p:extLst>
      <p:ext uri="{BB962C8B-B14F-4D97-AF65-F5344CB8AC3E}">
        <p14:creationId xmlns:p14="http://schemas.microsoft.com/office/powerpoint/2010/main" val="6594213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8EA902-3FEC-B444-8305-9D2438D9541B}"/>
              </a:ext>
            </a:extLst>
          </p:cNvPr>
          <p:cNvSpPr>
            <a:spLocks noGrp="1"/>
          </p:cNvSpPr>
          <p:nvPr>
            <p:ph type="title"/>
          </p:nvPr>
        </p:nvSpPr>
        <p:spPr>
          <a:xfrm>
            <a:off x="431371" y="365124"/>
            <a:ext cx="11425269" cy="1325563"/>
          </a:xfrm>
          <a:prstGeom prst="rect">
            <a:avLst/>
          </a:prstGeom>
        </p:spPr>
        <p:txBody>
          <a:bodyPr vert="horz" lIns="91440" tIns="45720" rIns="91440" bIns="45720" rtlCol="0" anchor="ctr">
            <a:normAutofit/>
          </a:bodyPr>
          <a:lstStyle/>
          <a:p>
            <a:r>
              <a:rPr lang="en-GB" noProof="0" err="1"/>
              <a:t>Klicka</a:t>
            </a:r>
            <a:r>
              <a:rPr lang="en-GB" noProof="0"/>
              <a:t> </a:t>
            </a:r>
            <a:r>
              <a:rPr lang="en-GB" noProof="0" err="1"/>
              <a:t>här</a:t>
            </a:r>
            <a:r>
              <a:rPr lang="en-GB" noProof="0"/>
              <a:t> </a:t>
            </a:r>
            <a:r>
              <a:rPr lang="en-GB" noProof="0" err="1"/>
              <a:t>för</a:t>
            </a:r>
            <a:r>
              <a:rPr lang="en-GB" noProof="0"/>
              <a:t> </a:t>
            </a:r>
            <a:r>
              <a:rPr lang="en-GB" noProof="0" err="1"/>
              <a:t>att</a:t>
            </a:r>
            <a:r>
              <a:rPr lang="en-GB" noProof="0"/>
              <a:t> </a:t>
            </a:r>
            <a:r>
              <a:rPr lang="en-GB" noProof="0" err="1"/>
              <a:t>ändra</a:t>
            </a:r>
            <a:r>
              <a:rPr lang="en-GB" noProof="0"/>
              <a:t> mall </a:t>
            </a:r>
            <a:r>
              <a:rPr lang="en-GB" noProof="0" err="1"/>
              <a:t>för</a:t>
            </a:r>
            <a:r>
              <a:rPr lang="en-GB" noProof="0"/>
              <a:t> </a:t>
            </a:r>
            <a:r>
              <a:rPr lang="en-GB" noProof="0" err="1"/>
              <a:t>rubrikformat</a:t>
            </a:r>
            <a:endParaRPr lang="en-GB" noProof="0"/>
          </a:p>
        </p:txBody>
      </p:sp>
      <p:sp>
        <p:nvSpPr>
          <p:cNvPr id="3" name="Platshållare för text 2">
            <a:extLst>
              <a:ext uri="{FF2B5EF4-FFF2-40B4-BE49-F238E27FC236}">
                <a16:creationId xmlns:a16="http://schemas.microsoft.com/office/drawing/2014/main" id="{76809982-C092-9946-8B21-68839CF3DA75}"/>
              </a:ext>
            </a:extLst>
          </p:cNvPr>
          <p:cNvSpPr>
            <a:spLocks noGrp="1"/>
          </p:cNvSpPr>
          <p:nvPr>
            <p:ph type="body" idx="1"/>
          </p:nvPr>
        </p:nvSpPr>
        <p:spPr>
          <a:xfrm>
            <a:off x="431371" y="1796819"/>
            <a:ext cx="11425269" cy="4351339"/>
          </a:xfrm>
          <a:prstGeom prst="rect">
            <a:avLst/>
          </a:prstGeom>
        </p:spPr>
        <p:txBody>
          <a:bodyPr vert="horz" lIns="91440" tIns="45720" rIns="91440" bIns="45720" rtlCol="0">
            <a:norm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5" name="Platshållare för sidfot 4">
            <a:extLst>
              <a:ext uri="{FF2B5EF4-FFF2-40B4-BE49-F238E27FC236}">
                <a16:creationId xmlns:a16="http://schemas.microsoft.com/office/drawing/2014/main" id="{FB59D353-A655-F641-8905-CE95FF45DC93}"/>
              </a:ext>
            </a:extLst>
          </p:cNvPr>
          <p:cNvSpPr>
            <a:spLocks noGrp="1"/>
          </p:cNvSpPr>
          <p:nvPr>
            <p:ph type="ftr" sz="quarter" idx="3"/>
          </p:nvPr>
        </p:nvSpPr>
        <p:spPr>
          <a:xfrm>
            <a:off x="431371" y="6492877"/>
            <a:ext cx="4114800" cy="365217"/>
          </a:xfrm>
          <a:prstGeom prst="rect">
            <a:avLst/>
          </a:prstGeom>
        </p:spPr>
        <p:txBody>
          <a:bodyPr vert="horz" lIns="91440" tIns="45720" rIns="91440" bIns="45720" rtlCol="0" anchor="ctr"/>
          <a:lstStyle>
            <a:lvl1pPr algn="ctr">
              <a:defRPr sz="800" b="0" i="0">
                <a:solidFill>
                  <a:schemeClr val="tx2"/>
                </a:solidFill>
                <a:latin typeface="+mn-lt"/>
              </a:defRPr>
            </a:lvl1pPr>
          </a:lstStyle>
          <a:p>
            <a:pPr algn="l"/>
            <a:r>
              <a:rPr lang="sv-SE"/>
              <a:t>NATURVÅRDSVERKET | SWEDISH ENVIRONMENTAL PROTECTION AGENCY</a:t>
            </a:r>
          </a:p>
        </p:txBody>
      </p:sp>
      <p:sp>
        <p:nvSpPr>
          <p:cNvPr id="6" name="Platshållare för bildnummer 5">
            <a:extLst>
              <a:ext uri="{FF2B5EF4-FFF2-40B4-BE49-F238E27FC236}">
                <a16:creationId xmlns:a16="http://schemas.microsoft.com/office/drawing/2014/main" id="{F63E0925-3321-1A44-B6CD-64830BD35545}"/>
              </a:ext>
            </a:extLst>
          </p:cNvPr>
          <p:cNvSpPr>
            <a:spLocks noGrp="1"/>
          </p:cNvSpPr>
          <p:nvPr>
            <p:ph type="sldNum" sz="quarter" idx="4"/>
          </p:nvPr>
        </p:nvSpPr>
        <p:spPr>
          <a:xfrm>
            <a:off x="9113440" y="6492784"/>
            <a:ext cx="2743200" cy="365217"/>
          </a:xfrm>
          <a:prstGeom prst="rect">
            <a:avLst/>
          </a:prstGeom>
        </p:spPr>
        <p:txBody>
          <a:bodyPr vert="horz" lIns="91440" tIns="45720" rIns="91440" bIns="45720" rtlCol="0" anchor="ctr"/>
          <a:lstStyle>
            <a:lvl1pPr algn="r">
              <a:defRPr sz="933" b="0" i="0">
                <a:solidFill>
                  <a:schemeClr val="tx2"/>
                </a:solidFill>
                <a:latin typeface="+mn-lt"/>
              </a:defRPr>
            </a:lvl1pPr>
          </a:lstStyle>
          <a:p>
            <a:fld id="{1844E2AD-2CA4-4022-8F3B-D585D66E2E30}" type="slidenum">
              <a:rPr lang="sv-SE" smtClean="0"/>
              <a:pPr/>
              <a:t>‹#›</a:t>
            </a:fld>
            <a:endParaRPr lang="sv-SE"/>
          </a:p>
        </p:txBody>
      </p:sp>
    </p:spTree>
    <p:extLst>
      <p:ext uri="{BB962C8B-B14F-4D97-AF65-F5344CB8AC3E}">
        <p14:creationId xmlns:p14="http://schemas.microsoft.com/office/powerpoint/2010/main" val="3974725713"/>
      </p:ext>
    </p:extLst>
  </p:cSld>
  <p:clrMap bg1="lt1" tx1="dk1" bg2="lt2" tx2="dk2" accent1="accent1" accent2="accent2" accent3="accent3" accent4="accent4" accent5="accent5" accent6="accent6" hlink="hlink" folHlink="folHlink"/>
  <p:sldLayoutIdLst>
    <p:sldLayoutId id="214748373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8EA902-3FEC-B444-8305-9D2438D9541B}"/>
              </a:ext>
            </a:extLst>
          </p:cNvPr>
          <p:cNvSpPr>
            <a:spLocks noGrp="1"/>
          </p:cNvSpPr>
          <p:nvPr>
            <p:ph type="title"/>
          </p:nvPr>
        </p:nvSpPr>
        <p:spPr>
          <a:xfrm>
            <a:off x="431371" y="365124"/>
            <a:ext cx="11425269" cy="1325563"/>
          </a:xfrm>
          <a:prstGeom prst="rect">
            <a:avLst/>
          </a:prstGeom>
        </p:spPr>
        <p:txBody>
          <a:bodyPr vert="horz" lIns="91440" tIns="45720" rIns="91440" bIns="45720" rtlCol="0" anchor="ctr">
            <a:normAutofit/>
          </a:bodyPr>
          <a:lstStyle/>
          <a:p>
            <a:r>
              <a:rPr lang="en-GB" noProof="0" err="1"/>
              <a:t>Klickahärförattändra</a:t>
            </a:r>
            <a:r>
              <a:rPr lang="en-GB" noProof="0"/>
              <a:t> mall </a:t>
            </a:r>
            <a:r>
              <a:rPr lang="en-GB" noProof="0" err="1"/>
              <a:t>förrubrikformat</a:t>
            </a:r>
            <a:endParaRPr lang="en-GB" noProof="0"/>
          </a:p>
        </p:txBody>
      </p:sp>
      <p:sp>
        <p:nvSpPr>
          <p:cNvPr id="3" name="Platshållare för text 2">
            <a:extLst>
              <a:ext uri="{FF2B5EF4-FFF2-40B4-BE49-F238E27FC236}">
                <a16:creationId xmlns:a16="http://schemas.microsoft.com/office/drawing/2014/main" id="{76809982-C092-9946-8B21-68839CF3DA75}"/>
              </a:ext>
            </a:extLst>
          </p:cNvPr>
          <p:cNvSpPr>
            <a:spLocks noGrp="1"/>
          </p:cNvSpPr>
          <p:nvPr>
            <p:ph type="body" idx="1"/>
          </p:nvPr>
        </p:nvSpPr>
        <p:spPr>
          <a:xfrm>
            <a:off x="431371" y="1796819"/>
            <a:ext cx="11425269" cy="4351339"/>
          </a:xfrm>
          <a:prstGeom prst="rect">
            <a:avLst/>
          </a:prstGeom>
        </p:spPr>
        <p:txBody>
          <a:bodyPr vert="horz" lIns="91440" tIns="45720" rIns="91440" bIns="45720" rtlCol="0">
            <a:norm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5" name="Platshållare för sidfot 4">
            <a:extLst>
              <a:ext uri="{FF2B5EF4-FFF2-40B4-BE49-F238E27FC236}">
                <a16:creationId xmlns:a16="http://schemas.microsoft.com/office/drawing/2014/main" id="{FB59D353-A655-F641-8905-CE95FF45DC93}"/>
              </a:ext>
            </a:extLst>
          </p:cNvPr>
          <p:cNvSpPr>
            <a:spLocks noGrp="1"/>
          </p:cNvSpPr>
          <p:nvPr>
            <p:ph type="ftr" sz="quarter" idx="3"/>
          </p:nvPr>
        </p:nvSpPr>
        <p:spPr>
          <a:xfrm>
            <a:off x="431371" y="6492877"/>
            <a:ext cx="4114800" cy="365217"/>
          </a:xfrm>
          <a:prstGeom prst="rect">
            <a:avLst/>
          </a:prstGeom>
        </p:spPr>
        <p:txBody>
          <a:bodyPr vert="horz" lIns="91440" tIns="45720" rIns="91440" bIns="45720" rtlCol="0" anchor="ctr"/>
          <a:lstStyle>
            <a:lvl1pPr algn="ctr">
              <a:defRPr sz="800" b="0" i="0">
                <a:solidFill>
                  <a:schemeClr val="tx2"/>
                </a:solidFill>
                <a:latin typeface="+mn-lt"/>
              </a:defRPr>
            </a:lvl1pPr>
          </a:lstStyle>
          <a:p>
            <a:pPr algn="l"/>
            <a:r>
              <a:rPr lang="sv-SE"/>
              <a:t>NATURVÅRDSVERKET | SWEDISH ENVIRONMENTAL PROTECTION AGENCY</a:t>
            </a:r>
          </a:p>
        </p:txBody>
      </p:sp>
      <p:sp>
        <p:nvSpPr>
          <p:cNvPr id="6" name="Platshållare för bildnummer 5">
            <a:extLst>
              <a:ext uri="{FF2B5EF4-FFF2-40B4-BE49-F238E27FC236}">
                <a16:creationId xmlns:a16="http://schemas.microsoft.com/office/drawing/2014/main" id="{F63E0925-3321-1A44-B6CD-64830BD35545}"/>
              </a:ext>
            </a:extLst>
          </p:cNvPr>
          <p:cNvSpPr>
            <a:spLocks noGrp="1"/>
          </p:cNvSpPr>
          <p:nvPr>
            <p:ph type="sldNum" sz="quarter" idx="4"/>
          </p:nvPr>
        </p:nvSpPr>
        <p:spPr>
          <a:xfrm>
            <a:off x="9113440" y="6492784"/>
            <a:ext cx="2743200" cy="365217"/>
          </a:xfrm>
          <a:prstGeom prst="rect">
            <a:avLst/>
          </a:prstGeom>
        </p:spPr>
        <p:txBody>
          <a:bodyPr vert="horz" lIns="91440" tIns="45720" rIns="91440" bIns="45720" rtlCol="0" anchor="ctr"/>
          <a:lstStyle>
            <a:lvl1pPr algn="r">
              <a:defRPr sz="933" b="0" i="0">
                <a:solidFill>
                  <a:schemeClr val="tx2"/>
                </a:solidFill>
                <a:latin typeface="+mn-lt"/>
              </a:defRPr>
            </a:lvl1pPr>
          </a:lstStyle>
          <a:p>
            <a:fld id="{1844E2AD-2CA4-4022-8F3B-D585D66E2E30}" type="slidenum">
              <a:rPr lang="sv-SE" smtClean="0"/>
              <a:pPr/>
              <a:t>‹#›</a:t>
            </a:fld>
            <a:endParaRPr lang="sv-SE"/>
          </a:p>
        </p:txBody>
      </p:sp>
    </p:spTree>
    <p:extLst>
      <p:ext uri="{BB962C8B-B14F-4D97-AF65-F5344CB8AC3E}">
        <p14:creationId xmlns:p14="http://schemas.microsoft.com/office/powerpoint/2010/main" val="3974725713"/>
      </p:ext>
    </p:extLst>
  </p:cSld>
  <p:clrMap bg1="lt1" tx1="dk1" bg2="lt2" tx2="dk2" accent1="accent1" accent2="accent2" accent3="accent3" accent4="accent4" accent5="accent5" accent6="accent6" hlink="hlink" folHlink="folHlink"/>
  <p:sldLayoutIdLst>
    <p:sldLayoutId id="2147483730" r:id="rId1"/>
    <p:sldLayoutId id="2147483713" r:id="rId2"/>
    <p:sldLayoutId id="2147483709" r:id="rId3"/>
    <p:sldLayoutId id="2147483719" r:id="rId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naturvardsverket.se/vagledning-och-stod/utslappshandel/aktuellt-om-utslappshandel/2024/nya-hanvisningsvarden-publicera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F6467F-770F-BF4A-8755-21102814B00C}"/>
              </a:ext>
            </a:extLst>
          </p:cNvPr>
          <p:cNvSpPr>
            <a:spLocks noGrp="1"/>
          </p:cNvSpPr>
          <p:nvPr>
            <p:ph type="ctrTitle"/>
          </p:nvPr>
        </p:nvSpPr>
        <p:spPr>
          <a:xfrm>
            <a:off x="1434352" y="1779639"/>
            <a:ext cx="9144000" cy="3313471"/>
          </a:xfrm>
        </p:spPr>
        <p:txBody>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sv-SE" sz="7200" dirty="0">
                <a:solidFill>
                  <a:schemeClr val="bg1"/>
                </a:solidFill>
              </a:rPr>
              <a:t>Dubbelräkning mellan EU ETS och ETS 2</a:t>
            </a:r>
            <a:br>
              <a:rPr lang="sv-SE" sz="7200" dirty="0">
                <a:solidFill>
                  <a:schemeClr val="bg1"/>
                </a:solidFill>
              </a:rPr>
            </a:br>
            <a:r>
              <a:rPr lang="sv-SE" sz="2800" dirty="0">
                <a:solidFill>
                  <a:schemeClr val="bg1"/>
                </a:solidFill>
              </a:rPr>
              <a:t>- Vad innebär detta för verksamhetsutövare inom EU ETS?</a:t>
            </a:r>
            <a:endParaRPr lang="sv-SE" sz="7200" dirty="0"/>
          </a:p>
        </p:txBody>
      </p:sp>
    </p:spTree>
    <p:extLst>
      <p:ext uri="{BB962C8B-B14F-4D97-AF65-F5344CB8AC3E}">
        <p14:creationId xmlns:p14="http://schemas.microsoft.com/office/powerpoint/2010/main" val="40652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49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DE9C27BB-9ADF-41BF-F023-AB92DA48E872}"/>
              </a:ext>
            </a:extLst>
          </p:cNvPr>
          <p:cNvSpPr>
            <a:spLocks noGrp="1"/>
          </p:cNvSpPr>
          <p:nvPr>
            <p:ph type="title"/>
          </p:nvPr>
        </p:nvSpPr>
        <p:spPr>
          <a:xfrm>
            <a:off x="431371" y="356659"/>
            <a:ext cx="11425269" cy="974363"/>
          </a:xfrm>
        </p:spPr>
        <p:txBody>
          <a:bodyPr anchor="t">
            <a:noAutofit/>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sv-SE" sz="4133" dirty="0">
                <a:solidFill>
                  <a:schemeClr val="bg2"/>
                </a:solidFill>
              </a:rPr>
              <a:t>Dubbelräkning mellan ETS 1 och ETS 2</a:t>
            </a:r>
          </a:p>
        </p:txBody>
      </p:sp>
      <p:sp>
        <p:nvSpPr>
          <p:cNvPr id="2" name="Platshållare för sidfot 1">
            <a:extLst>
              <a:ext uri="{FF2B5EF4-FFF2-40B4-BE49-F238E27FC236}">
                <a16:creationId xmlns:a16="http://schemas.microsoft.com/office/drawing/2014/main" id="{1BF73DD0-A7AC-E4C4-61F3-206BEC6AD6C6}"/>
              </a:ext>
            </a:extLst>
          </p:cNvPr>
          <p:cNvSpPr>
            <a:spLocks noGrp="1"/>
          </p:cNvSpPr>
          <p:nvPr>
            <p:ph type="ftr" sz="quarter" idx="11"/>
          </p:nvPr>
        </p:nvSpPr>
        <p:spPr>
          <a:xfrm>
            <a:off x="431371" y="6492968"/>
            <a:ext cx="4114800" cy="365125"/>
          </a:xfrm>
        </p:spPr>
        <p:txBody>
          <a:bodyPr anchor="ctr">
            <a:normAutofit fontScale="32500" lnSpcReduction="20000"/>
          </a:bodyPr>
          <a:lstStyle>
            <a:defPPr>
              <a:defRPr lang="sv-SE"/>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l">
              <a:spcAft>
                <a:spcPts val="800"/>
              </a:spcAft>
            </a:pPr>
            <a:r>
              <a:rPr lang="sv-SE"/>
              <a:t>NATURVÅRDSVERKET | SWEDISH ENVIRONMENTAL PROTECTION AGENCY</a:t>
            </a:r>
          </a:p>
        </p:txBody>
      </p:sp>
      <p:sp>
        <p:nvSpPr>
          <p:cNvPr id="3" name="Platshållare för bildnummer 2">
            <a:extLst>
              <a:ext uri="{FF2B5EF4-FFF2-40B4-BE49-F238E27FC236}">
                <a16:creationId xmlns:a16="http://schemas.microsoft.com/office/drawing/2014/main" id="{160742B2-795E-91A8-A531-085CA5D0B6A8}"/>
              </a:ext>
            </a:extLst>
          </p:cNvPr>
          <p:cNvSpPr>
            <a:spLocks noGrp="1"/>
          </p:cNvSpPr>
          <p:nvPr>
            <p:ph type="sldNum" sz="quarter" idx="12"/>
          </p:nvPr>
        </p:nvSpPr>
        <p:spPr>
          <a:xfrm>
            <a:off x="9113440" y="6492784"/>
            <a:ext cx="2743200" cy="365217"/>
          </a:xfrm>
        </p:spPr>
        <p:txBody>
          <a:bodyPr anchor="ctr">
            <a:normAutofit fontScale="70000" lnSpcReduction="20000"/>
          </a:bodyPr>
          <a:lstStyle>
            <a:defPPr>
              <a:defRPr lang="sv-SE"/>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spcAft>
                <a:spcPts val="800"/>
              </a:spcAft>
            </a:pPr>
            <a:fld id="{1844E2AD-2CA4-4022-8F3B-D585D66E2E30}" type="slidenum">
              <a:rPr lang="sv-SE" smtClean="0"/>
              <a:pPr>
                <a:spcAft>
                  <a:spcPts val="800"/>
                </a:spcAft>
              </a:pPr>
              <a:t>2</a:t>
            </a:fld>
            <a:endParaRPr lang="sv-SE"/>
          </a:p>
        </p:txBody>
      </p:sp>
      <p:pic>
        <p:nvPicPr>
          <p:cNvPr id="9" name="Platshållare för bild 8" descr="Industriell smokestack">
            <a:extLst>
              <a:ext uri="{FF2B5EF4-FFF2-40B4-BE49-F238E27FC236}">
                <a16:creationId xmlns:a16="http://schemas.microsoft.com/office/drawing/2014/main" id="{0666E0AB-6619-B9A5-7740-F8C7F44578DB}"/>
              </a:ext>
            </a:extLst>
          </p:cNvPr>
          <p:cNvPicPr>
            <a:picLocks noGrp="1" noChangeAspect="1"/>
          </p:cNvPicPr>
          <p:nvPr>
            <p:ph sz="half" idx="1"/>
          </p:nvPr>
        </p:nvPicPr>
        <p:blipFill rotWithShape="1">
          <a:blip r:embed="rId3"/>
          <a:srcRect l="15719" r="2209" b="-2"/>
          <a:stretch/>
        </p:blipFill>
        <p:spPr>
          <a:xfrm>
            <a:off x="6288021" y="1604751"/>
            <a:ext cx="5568619" cy="4529109"/>
          </a:xfrm>
          <a:noFill/>
        </p:spPr>
      </p:pic>
      <p:sp>
        <p:nvSpPr>
          <p:cNvPr id="8" name="Platshållare för innehåll 7">
            <a:extLst>
              <a:ext uri="{FF2B5EF4-FFF2-40B4-BE49-F238E27FC236}">
                <a16:creationId xmlns:a16="http://schemas.microsoft.com/office/drawing/2014/main" id="{636AF0CD-982A-C97E-C3D2-6DDE2BF8F219}"/>
              </a:ext>
            </a:extLst>
          </p:cNvPr>
          <p:cNvSpPr>
            <a:spLocks noGrp="1"/>
          </p:cNvSpPr>
          <p:nvPr>
            <p:ph sz="half" idx="13"/>
          </p:nvPr>
        </p:nvSpPr>
        <p:spPr>
          <a:xfrm>
            <a:off x="431371" y="1604751"/>
            <a:ext cx="5568619" cy="4529109"/>
          </a:xfrm>
        </p:spPr>
        <p:txBody>
          <a:bodyPr>
            <a:normAutofit/>
          </a:bodyPr>
          <a:lst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189" indent="-457189">
              <a:buFont typeface="Arial" panose="020B0604020202020204" pitchFamily="34" charset="0"/>
              <a:buChar char="•"/>
            </a:pPr>
            <a:r>
              <a:rPr lang="sv-SE" sz="2133" dirty="0">
                <a:solidFill>
                  <a:schemeClr val="bg2"/>
                </a:solidFill>
              </a:rPr>
              <a:t>Reglerade enheter förväntas överföra sina koldioxidkostnader på sina konsumenter</a:t>
            </a:r>
          </a:p>
          <a:p>
            <a:pPr marL="457189" indent="-457189">
              <a:buFont typeface="Arial" panose="020B0604020202020204" pitchFamily="34" charset="0"/>
              <a:buChar char="•"/>
            </a:pPr>
            <a:r>
              <a:rPr lang="sv-SE" sz="2133" dirty="0">
                <a:solidFill>
                  <a:schemeClr val="bg2"/>
                </a:solidFill>
              </a:rPr>
              <a:t>Om slutkonsumenten är en ETS 1-verksamhetsutövare innebär kostnadsöverföringen en dubbelräkning av utsläppen</a:t>
            </a:r>
          </a:p>
          <a:p>
            <a:pPr marL="457189" indent="-457189">
              <a:buFont typeface="Arial" panose="020B0604020202020204" pitchFamily="34" charset="0"/>
              <a:buChar char="•"/>
            </a:pPr>
            <a:r>
              <a:rPr lang="sv-SE" sz="2130" dirty="0">
                <a:solidFill>
                  <a:schemeClr val="bg1"/>
                </a:solidFill>
              </a:rPr>
              <a:t>För att undvika dubbelräkning mellan ETS 1 och ETS 2 så införs nya regler för verksamhetsutövarna</a:t>
            </a:r>
          </a:p>
          <a:p>
            <a:pPr marL="457189" indent="-457189">
              <a:buFont typeface="Arial" panose="020B0604020202020204" pitchFamily="34" charset="0"/>
              <a:buChar char="•"/>
            </a:pPr>
            <a:endParaRPr lang="sv-SE" sz="2133" dirty="0">
              <a:solidFill>
                <a:schemeClr val="bg2"/>
              </a:solidFill>
            </a:endParaRPr>
          </a:p>
        </p:txBody>
      </p:sp>
    </p:spTree>
    <p:extLst>
      <p:ext uri="{BB962C8B-B14F-4D97-AF65-F5344CB8AC3E}">
        <p14:creationId xmlns:p14="http://schemas.microsoft.com/office/powerpoint/2010/main" val="24548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växt, utomhus, träd, skogsmark">
            <a:extLst>
              <a:ext uri="{FF2B5EF4-FFF2-40B4-BE49-F238E27FC236}">
                <a16:creationId xmlns:a16="http://schemas.microsoft.com/office/drawing/2014/main" id="{46AC2D5A-5690-95ED-58D6-11F3BC8A90E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3"/>
          <a:stretch/>
        </p:blipFill>
        <p:spPr>
          <a:xfrm>
            <a:off x="20" y="2"/>
            <a:ext cx="3791724" cy="6492781"/>
          </a:xfrm>
          <a:noFill/>
        </p:spPr>
      </p:pic>
      <p:sp>
        <p:nvSpPr>
          <p:cNvPr id="3" name="Rubrik 2">
            <a:extLst>
              <a:ext uri="{FF2B5EF4-FFF2-40B4-BE49-F238E27FC236}">
                <a16:creationId xmlns:a16="http://schemas.microsoft.com/office/drawing/2014/main" id="{ADB1702B-A732-07B3-995B-9490DF634D9D}"/>
              </a:ext>
            </a:extLst>
          </p:cNvPr>
          <p:cNvSpPr>
            <a:spLocks noGrp="1"/>
          </p:cNvSpPr>
          <p:nvPr>
            <p:ph type="title"/>
          </p:nvPr>
        </p:nvSpPr>
        <p:spPr>
          <a:xfrm>
            <a:off x="4079776" y="356659"/>
            <a:ext cx="7776864" cy="1536171"/>
          </a:xfrm>
        </p:spPr>
        <p:txBody>
          <a:bodyPr anchor="t">
            <a:normAutofit/>
          </a:bodyPr>
          <a:lstStyle/>
          <a:p>
            <a:r>
              <a:rPr lang="en-US"/>
              <a:t>Nya </a:t>
            </a:r>
            <a:r>
              <a:rPr lang="en-US" err="1"/>
              <a:t>regler</a:t>
            </a:r>
            <a:r>
              <a:rPr lang="en-US"/>
              <a:t> för </a:t>
            </a:r>
            <a:r>
              <a:rPr lang="en-US" err="1"/>
              <a:t>att</a:t>
            </a:r>
            <a:r>
              <a:rPr lang="en-US"/>
              <a:t> </a:t>
            </a:r>
            <a:r>
              <a:rPr lang="en-US" err="1"/>
              <a:t>undvika</a:t>
            </a:r>
            <a:r>
              <a:rPr lang="en-US"/>
              <a:t> </a:t>
            </a:r>
            <a:r>
              <a:rPr lang="en-US" err="1"/>
              <a:t>dubbelräkning</a:t>
            </a:r>
            <a:endParaRPr lang="en-GB" dirty="0"/>
          </a:p>
        </p:txBody>
      </p:sp>
      <p:sp>
        <p:nvSpPr>
          <p:cNvPr id="4" name="Platshållare för sidfot 3">
            <a:extLst>
              <a:ext uri="{FF2B5EF4-FFF2-40B4-BE49-F238E27FC236}">
                <a16:creationId xmlns:a16="http://schemas.microsoft.com/office/drawing/2014/main" id="{64417A8D-1082-F8E2-089B-CD9F70DEB396}"/>
              </a:ext>
            </a:extLst>
          </p:cNvPr>
          <p:cNvSpPr>
            <a:spLocks noGrp="1"/>
          </p:cNvSpPr>
          <p:nvPr>
            <p:ph type="ftr" sz="quarter" idx="11"/>
          </p:nvPr>
        </p:nvSpPr>
        <p:spPr>
          <a:xfrm>
            <a:off x="431371" y="6492877"/>
            <a:ext cx="4114800" cy="365217"/>
          </a:xfrm>
        </p:spPr>
        <p:txBody>
          <a:bodyPr anchor="ctr">
            <a:normAutofit/>
          </a:bodyPr>
          <a:lstStyle/>
          <a:p>
            <a:pPr algn="l">
              <a:spcAft>
                <a:spcPts val="600"/>
              </a:spcAft>
            </a:pPr>
            <a:r>
              <a:rPr lang="sv-SE"/>
              <a:t>NATURVÅRDSVERKET | SWEDISH ENVIRONMENTAL PROTECTION AGENCY</a:t>
            </a:r>
          </a:p>
        </p:txBody>
      </p:sp>
      <p:sp>
        <p:nvSpPr>
          <p:cNvPr id="5" name="Platshållare för bildnummer 4">
            <a:extLst>
              <a:ext uri="{FF2B5EF4-FFF2-40B4-BE49-F238E27FC236}">
                <a16:creationId xmlns:a16="http://schemas.microsoft.com/office/drawing/2014/main" id="{CEAD5A22-40B4-A048-0F7E-B7D74CD6404F}"/>
              </a:ext>
            </a:extLst>
          </p:cNvPr>
          <p:cNvSpPr>
            <a:spLocks noGrp="1"/>
          </p:cNvSpPr>
          <p:nvPr>
            <p:ph type="sldNum" sz="quarter" idx="12"/>
          </p:nvPr>
        </p:nvSpPr>
        <p:spPr>
          <a:xfrm>
            <a:off x="9113440" y="6492784"/>
            <a:ext cx="2743200" cy="365217"/>
          </a:xfrm>
        </p:spPr>
        <p:txBody>
          <a:bodyPr anchor="ctr">
            <a:normAutofit/>
          </a:bodyPr>
          <a:lstStyle/>
          <a:p>
            <a:pPr>
              <a:spcAft>
                <a:spcPts val="600"/>
              </a:spcAft>
            </a:pPr>
            <a:fld id="{1844E2AD-2CA4-4022-8F3B-D585D66E2E30}" type="slidenum">
              <a:rPr lang="sv-SE" smtClean="0"/>
              <a:pPr>
                <a:spcAft>
                  <a:spcPts val="600"/>
                </a:spcAft>
              </a:pPr>
              <a:t>3</a:t>
            </a:fld>
            <a:endParaRPr lang="sv-SE"/>
          </a:p>
        </p:txBody>
      </p:sp>
      <p:sp>
        <p:nvSpPr>
          <p:cNvPr id="6" name="Platshållare för text 5">
            <a:extLst>
              <a:ext uri="{FF2B5EF4-FFF2-40B4-BE49-F238E27FC236}">
                <a16:creationId xmlns:a16="http://schemas.microsoft.com/office/drawing/2014/main" id="{74F4BFFA-831F-2EBF-91D0-CB50BE8BB576}"/>
              </a:ext>
            </a:extLst>
          </p:cNvPr>
          <p:cNvSpPr>
            <a:spLocks noGrp="1"/>
          </p:cNvSpPr>
          <p:nvPr>
            <p:ph type="body" sz="quarter" idx="14"/>
          </p:nvPr>
        </p:nvSpPr>
        <p:spPr>
          <a:xfrm>
            <a:off x="4079776" y="2084851"/>
            <a:ext cx="7776864" cy="4032448"/>
          </a:xfrm>
        </p:spPr>
        <p:txBody>
          <a:bodyPr>
            <a:normAutofit/>
          </a:bodyPr>
          <a:lstStyle/>
          <a:p>
            <a:r>
              <a:rPr lang="sv-SE" sz="2200" dirty="0"/>
              <a:t>Verksamhetsutövarna inom ETS 1 ska tillsammans med sin utsläppsrapport lämna en rapport om sina bränsleleverantörer (oavsett om de är reglerade enheter eller ej), sina årliga förvärvade bränslen från varje aktör och den mängd bränsle som använts i en ETS 1-verksamhet under rapporteringsperioden, enligt bilaga </a:t>
            </a:r>
            <a:r>
              <a:rPr lang="sv-SE" sz="2200" dirty="0" err="1"/>
              <a:t>Xa</a:t>
            </a:r>
            <a:r>
              <a:rPr lang="sv-SE" sz="2200" dirty="0"/>
              <a:t> MRR. </a:t>
            </a:r>
          </a:p>
          <a:p>
            <a:r>
              <a:rPr lang="sv-SE" sz="2200" dirty="0"/>
              <a:t>De reglerade enheterna inom ETS 2 är skyldiga att, med hjälp av denna rapport från ETS 1-verksamhetsutövarna, dra av de bränslemängder som förbrukats inom ETS 1 från den totala mängd bränsle som de tillgängliggjort för konsumtion under rapporteringsperioden.</a:t>
            </a:r>
          </a:p>
          <a:p>
            <a:endParaRPr lang="en-GB" sz="2200" dirty="0"/>
          </a:p>
        </p:txBody>
      </p:sp>
    </p:spTree>
    <p:extLst>
      <p:ext uri="{BB962C8B-B14F-4D97-AF65-F5344CB8AC3E}">
        <p14:creationId xmlns:p14="http://schemas.microsoft.com/office/powerpoint/2010/main" val="94259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latshållare för bild 7" descr="En bild som visar utomhus, växt, vatten, skog">
            <a:extLst>
              <a:ext uri="{FF2B5EF4-FFF2-40B4-BE49-F238E27FC236}">
                <a16:creationId xmlns:a16="http://schemas.microsoft.com/office/drawing/2014/main" id="{B4357022-5FF9-C29B-D3EB-210B6C0B0EA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r="173"/>
          <a:stretch/>
        </p:blipFill>
        <p:spPr>
          <a:xfrm>
            <a:off x="20" y="2"/>
            <a:ext cx="3791724" cy="6492781"/>
          </a:xfrm>
          <a:noFill/>
        </p:spPr>
      </p:pic>
      <p:sp>
        <p:nvSpPr>
          <p:cNvPr id="13" name="Title 2">
            <a:extLst>
              <a:ext uri="{FF2B5EF4-FFF2-40B4-BE49-F238E27FC236}">
                <a16:creationId xmlns:a16="http://schemas.microsoft.com/office/drawing/2014/main" id="{DACE4812-EA32-723D-5C24-1815541CBACF}"/>
              </a:ext>
            </a:extLst>
          </p:cNvPr>
          <p:cNvSpPr>
            <a:spLocks noGrp="1"/>
          </p:cNvSpPr>
          <p:nvPr>
            <p:ph type="title"/>
          </p:nvPr>
        </p:nvSpPr>
        <p:spPr>
          <a:xfrm>
            <a:off x="4079776" y="356659"/>
            <a:ext cx="7776864" cy="1536171"/>
          </a:xfrm>
        </p:spPr>
        <p:txBody>
          <a:bodyPr/>
          <a:lstStyle/>
          <a:p>
            <a:r>
              <a:rPr lang="sv-SE" sz="4800" dirty="0"/>
              <a:t>Nya regler för att undvika dubbelräkning</a:t>
            </a:r>
            <a:endParaRPr lang="en-US" dirty="0"/>
          </a:p>
        </p:txBody>
      </p:sp>
      <p:sp>
        <p:nvSpPr>
          <p:cNvPr id="4" name="Platshållare för sidfot 3">
            <a:extLst>
              <a:ext uri="{FF2B5EF4-FFF2-40B4-BE49-F238E27FC236}">
                <a16:creationId xmlns:a16="http://schemas.microsoft.com/office/drawing/2014/main" id="{02D3D691-CEF3-CD50-45D5-38A495FEEDFB}"/>
              </a:ext>
            </a:extLst>
          </p:cNvPr>
          <p:cNvSpPr>
            <a:spLocks noGrp="1"/>
          </p:cNvSpPr>
          <p:nvPr>
            <p:ph type="ftr" sz="quarter" idx="11"/>
          </p:nvPr>
        </p:nvSpPr>
        <p:spPr>
          <a:xfrm>
            <a:off x="431371" y="6492877"/>
            <a:ext cx="4114800" cy="365217"/>
          </a:xfrm>
        </p:spPr>
        <p:txBody>
          <a:bodyPr anchor="ctr">
            <a:normAutofit/>
          </a:bodyPr>
          <a:lstStyle/>
          <a:p>
            <a:pPr algn="l">
              <a:spcAft>
                <a:spcPts val="600"/>
              </a:spcAft>
            </a:pPr>
            <a:r>
              <a:rPr lang="sv-SE"/>
              <a:t>NATURVÅRDSVERKET | SWEDISH ENVIRONMENTAL PROTECTION AGENCY</a:t>
            </a:r>
          </a:p>
        </p:txBody>
      </p:sp>
      <p:sp>
        <p:nvSpPr>
          <p:cNvPr id="5" name="Platshållare för bildnummer 4">
            <a:extLst>
              <a:ext uri="{FF2B5EF4-FFF2-40B4-BE49-F238E27FC236}">
                <a16:creationId xmlns:a16="http://schemas.microsoft.com/office/drawing/2014/main" id="{056674AD-532A-BC1A-3B56-F4C66CC22F2E}"/>
              </a:ext>
            </a:extLst>
          </p:cNvPr>
          <p:cNvSpPr>
            <a:spLocks noGrp="1"/>
          </p:cNvSpPr>
          <p:nvPr>
            <p:ph type="sldNum" sz="quarter" idx="12"/>
          </p:nvPr>
        </p:nvSpPr>
        <p:spPr>
          <a:xfrm>
            <a:off x="9113440" y="6492784"/>
            <a:ext cx="2743200" cy="365217"/>
          </a:xfrm>
        </p:spPr>
        <p:txBody>
          <a:bodyPr anchor="ctr">
            <a:normAutofit/>
          </a:bodyPr>
          <a:lstStyle/>
          <a:p>
            <a:pPr>
              <a:spcAft>
                <a:spcPts val="600"/>
              </a:spcAft>
            </a:pPr>
            <a:fld id="{1844E2AD-2CA4-4022-8F3B-D585D66E2E30}" type="slidenum">
              <a:rPr lang="sv-SE" smtClean="0"/>
              <a:pPr>
                <a:spcAft>
                  <a:spcPts val="600"/>
                </a:spcAft>
              </a:pPr>
              <a:t>4</a:t>
            </a:fld>
            <a:endParaRPr lang="sv-SE"/>
          </a:p>
        </p:txBody>
      </p:sp>
      <p:sp>
        <p:nvSpPr>
          <p:cNvPr id="15" name="Text Placeholder 5">
            <a:extLst>
              <a:ext uri="{FF2B5EF4-FFF2-40B4-BE49-F238E27FC236}">
                <a16:creationId xmlns:a16="http://schemas.microsoft.com/office/drawing/2014/main" id="{D7E41222-0CC7-8D28-B3AD-F7BE45F1330E}"/>
              </a:ext>
            </a:extLst>
          </p:cNvPr>
          <p:cNvSpPr>
            <a:spLocks noGrp="1"/>
          </p:cNvSpPr>
          <p:nvPr>
            <p:ph type="body" sz="quarter" idx="14"/>
          </p:nvPr>
        </p:nvSpPr>
        <p:spPr>
          <a:xfrm>
            <a:off x="4079776" y="2084851"/>
            <a:ext cx="7776864" cy="4032448"/>
          </a:xfrm>
        </p:spPr>
        <p:txBody>
          <a:bodyPr/>
          <a:lstStyle/>
          <a:p>
            <a:pPr indent="-228600">
              <a:buFont typeface="Arial" panose="020B0604020202020204" pitchFamily="34" charset="0"/>
              <a:buChar char="•"/>
            </a:pPr>
            <a:r>
              <a:rPr lang="sv-SE" sz="2130" dirty="0"/>
              <a:t>Det blir då kontrollörernas uppgift att kontrollera uppgifterna som lämnas i rapporten om bränsleleverantörer i samband med verifieringen av utsläppsrapporterna. </a:t>
            </a:r>
          </a:p>
          <a:p>
            <a:pPr indent="-228600">
              <a:buFont typeface="Arial" panose="020B0604020202020204" pitchFamily="34" charset="0"/>
              <a:buChar char="•"/>
            </a:pPr>
            <a:r>
              <a:rPr lang="sv-SE" sz="2130" dirty="0"/>
              <a:t>Kontrollören ska rapportera resultatet av bedömningen av informationen i rapporten om bränsleleverantörer och beskriva eventuella påpekanden i verifieringsrapporten. </a:t>
            </a:r>
          </a:p>
          <a:p>
            <a:pPr indent="-228600">
              <a:buFont typeface="Arial" panose="020B0604020202020204" pitchFamily="34" charset="0"/>
              <a:buChar char="•"/>
            </a:pPr>
            <a:r>
              <a:rPr lang="sv-SE" sz="2130" dirty="0"/>
              <a:t>Verksamhetsutövarna inom ETS 1 bör göra denna informationen tillgänglig för de reglerade enheterna inom ETS 2 tillsammans med rapporten om bränsleleverantörer. </a:t>
            </a:r>
          </a:p>
          <a:p>
            <a:endParaRPr lang="en-US" dirty="0"/>
          </a:p>
        </p:txBody>
      </p:sp>
    </p:spTree>
    <p:extLst>
      <p:ext uri="{BB962C8B-B14F-4D97-AF65-F5344CB8AC3E}">
        <p14:creationId xmlns:p14="http://schemas.microsoft.com/office/powerpoint/2010/main" val="212950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latshållare för bild 7" descr="En bild som visar utomhus, vattenfall, vatten, träd&#10;&#10;Automatiskt genererad beskrivning">
            <a:extLst>
              <a:ext uri="{FF2B5EF4-FFF2-40B4-BE49-F238E27FC236}">
                <a16:creationId xmlns:a16="http://schemas.microsoft.com/office/drawing/2014/main" id="{A01ABDFC-1434-FDCB-C157-05D587921DD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1" b="41"/>
          <a:stretch>
            <a:fillRect/>
          </a:stretch>
        </p:blipFill>
        <p:spPr/>
      </p:pic>
      <p:sp>
        <p:nvSpPr>
          <p:cNvPr id="3" name="Platshållare för sidfot 2">
            <a:extLst>
              <a:ext uri="{FF2B5EF4-FFF2-40B4-BE49-F238E27FC236}">
                <a16:creationId xmlns:a16="http://schemas.microsoft.com/office/drawing/2014/main" id="{5B7A73D8-6C59-73FE-48CA-55ADC517BC38}"/>
              </a:ext>
            </a:extLst>
          </p:cNvPr>
          <p:cNvSpPr>
            <a:spLocks noGrp="1"/>
          </p:cNvSpPr>
          <p:nvPr>
            <p:ph type="ftr" sz="quarter" idx="11"/>
          </p:nvPr>
        </p:nvSpPr>
        <p:spPr/>
        <p:txBody>
          <a:bodyPr/>
          <a:lstStyle/>
          <a:p>
            <a:pPr algn="l"/>
            <a:r>
              <a:rPr lang="sv-SE"/>
              <a:t>NATURVÅRDSVERKET | SWEDISH ENVIRONMENTAL PROTECTION AGENCY</a:t>
            </a:r>
          </a:p>
        </p:txBody>
      </p:sp>
      <p:sp>
        <p:nvSpPr>
          <p:cNvPr id="4" name="Platshållare för bildnummer 3">
            <a:extLst>
              <a:ext uri="{FF2B5EF4-FFF2-40B4-BE49-F238E27FC236}">
                <a16:creationId xmlns:a16="http://schemas.microsoft.com/office/drawing/2014/main" id="{036769C0-63EF-7428-8360-9B6E1B892734}"/>
              </a:ext>
            </a:extLst>
          </p:cNvPr>
          <p:cNvSpPr>
            <a:spLocks noGrp="1"/>
          </p:cNvSpPr>
          <p:nvPr>
            <p:ph type="sldNum" sz="quarter" idx="12"/>
          </p:nvPr>
        </p:nvSpPr>
        <p:spPr/>
        <p:txBody>
          <a:bodyPr/>
          <a:lstStyle/>
          <a:p>
            <a:fld id="{1844E2AD-2CA4-4022-8F3B-D585D66E2E30}" type="slidenum">
              <a:rPr lang="sv-SE" smtClean="0"/>
              <a:pPr/>
              <a:t>5</a:t>
            </a:fld>
            <a:endParaRPr lang="sv-SE"/>
          </a:p>
        </p:txBody>
      </p:sp>
      <p:sp>
        <p:nvSpPr>
          <p:cNvPr id="5" name="Rubrik 4">
            <a:extLst>
              <a:ext uri="{FF2B5EF4-FFF2-40B4-BE49-F238E27FC236}">
                <a16:creationId xmlns:a16="http://schemas.microsoft.com/office/drawing/2014/main" id="{CFC3D1D0-DF4D-F3E7-ACCB-77E04974DC45}"/>
              </a:ext>
            </a:extLst>
          </p:cNvPr>
          <p:cNvSpPr>
            <a:spLocks noGrp="1"/>
          </p:cNvSpPr>
          <p:nvPr>
            <p:ph type="title"/>
          </p:nvPr>
        </p:nvSpPr>
        <p:spPr/>
        <p:txBody>
          <a:bodyPr/>
          <a:lstStyle/>
          <a:p>
            <a:r>
              <a:rPr lang="sv-SE" dirty="0"/>
              <a:t>Nya regler för att undvika dubbelräkning</a:t>
            </a:r>
          </a:p>
        </p:txBody>
      </p:sp>
      <p:sp>
        <p:nvSpPr>
          <p:cNvPr id="6" name="Platshållare för text 5">
            <a:extLst>
              <a:ext uri="{FF2B5EF4-FFF2-40B4-BE49-F238E27FC236}">
                <a16:creationId xmlns:a16="http://schemas.microsoft.com/office/drawing/2014/main" id="{DA5455F1-5887-4436-EEC5-162831FB5B71}"/>
              </a:ext>
            </a:extLst>
          </p:cNvPr>
          <p:cNvSpPr>
            <a:spLocks noGrp="1"/>
          </p:cNvSpPr>
          <p:nvPr>
            <p:ph type="body" sz="quarter" idx="14"/>
          </p:nvPr>
        </p:nvSpPr>
        <p:spPr/>
        <p:txBody>
          <a:bodyPr/>
          <a:lstStyle/>
          <a:p>
            <a:r>
              <a:rPr lang="sv-SE" sz="2000" dirty="0"/>
              <a:t>Dessa kontroller behöver kontrollörerna göra på informationen i bilaga </a:t>
            </a:r>
            <a:r>
              <a:rPr lang="sv-SE" sz="2000" dirty="0" err="1"/>
              <a:t>Xa</a:t>
            </a:r>
            <a:r>
              <a:rPr lang="sv-SE" sz="2000" dirty="0"/>
              <a:t>:</a:t>
            </a:r>
          </a:p>
          <a:p>
            <a:r>
              <a:rPr lang="sv-SE" sz="2000" dirty="0"/>
              <a:t>Fullständigheten av bilaga </a:t>
            </a:r>
            <a:r>
              <a:rPr lang="sv-SE" sz="2000" dirty="0" err="1"/>
              <a:t>Xa</a:t>
            </a:r>
            <a:r>
              <a:rPr lang="sv-SE" sz="2000" dirty="0"/>
              <a:t> informationen och efterlevnad med bilaga </a:t>
            </a:r>
            <a:r>
              <a:rPr lang="sv-SE" sz="2000" dirty="0" err="1"/>
              <a:t>Xa</a:t>
            </a:r>
            <a:r>
              <a:rPr lang="sv-SE" sz="2000" dirty="0"/>
              <a:t> i MRR</a:t>
            </a:r>
          </a:p>
          <a:p>
            <a:r>
              <a:rPr lang="sv-SE" sz="2000" dirty="0"/>
              <a:t>Utföra korskontroll mellan informationen i bilaga </a:t>
            </a:r>
            <a:r>
              <a:rPr lang="sv-SE" sz="2000" dirty="0" err="1"/>
              <a:t>Xa</a:t>
            </a:r>
            <a:r>
              <a:rPr lang="sv-SE" sz="2000" dirty="0"/>
              <a:t> och informationen i upphandlingssystem (avtal, fakturor)</a:t>
            </a:r>
          </a:p>
          <a:p>
            <a:r>
              <a:rPr lang="sv-SE" sz="2000" dirty="0"/>
              <a:t>Kontrollera metoden i den godkända övervakningsplanen för hur de fördelar bränslemängderna mellan leverantörer, om bränslet inte används under samma rapporteringsår</a:t>
            </a:r>
          </a:p>
          <a:p>
            <a:r>
              <a:rPr lang="sv-SE" sz="2000" dirty="0"/>
              <a:t>Kontrollera att bränslemängden som används från leverantören inte överstiger mängden som förvärvats från leverantören med hänsyn till de mängder som lagts på lager</a:t>
            </a:r>
          </a:p>
          <a:p>
            <a:endParaRPr lang="sv-SE" sz="2130" dirty="0"/>
          </a:p>
          <a:p>
            <a:endParaRPr lang="sv-SE" dirty="0"/>
          </a:p>
          <a:p>
            <a:endParaRPr lang="en-GB" dirty="0"/>
          </a:p>
        </p:txBody>
      </p:sp>
    </p:spTree>
    <p:extLst>
      <p:ext uri="{BB962C8B-B14F-4D97-AF65-F5344CB8AC3E}">
        <p14:creationId xmlns:p14="http://schemas.microsoft.com/office/powerpoint/2010/main" val="396047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E25BE803-9D4F-E5E3-BCF1-41C9EDE4CE7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r="112"/>
          <a:stretch/>
        </p:blipFill>
        <p:spPr>
          <a:xfrm>
            <a:off x="8400256" y="10"/>
            <a:ext cx="3797763" cy="6499190"/>
          </a:xfrm>
          <a:noFill/>
        </p:spPr>
      </p:pic>
      <p:sp>
        <p:nvSpPr>
          <p:cNvPr id="3" name="Platshållare för sidfot 2">
            <a:extLst>
              <a:ext uri="{FF2B5EF4-FFF2-40B4-BE49-F238E27FC236}">
                <a16:creationId xmlns:a16="http://schemas.microsoft.com/office/drawing/2014/main" id="{3FE8BCF7-9C8B-FE49-A856-382BB22E1AB2}"/>
              </a:ext>
            </a:extLst>
          </p:cNvPr>
          <p:cNvSpPr>
            <a:spLocks noGrp="1"/>
          </p:cNvSpPr>
          <p:nvPr>
            <p:ph type="ftr" sz="quarter" idx="11"/>
          </p:nvPr>
        </p:nvSpPr>
        <p:spPr>
          <a:xfrm>
            <a:off x="431371" y="6492968"/>
            <a:ext cx="4114800" cy="365125"/>
          </a:xfrm>
        </p:spPr>
        <p:txBody>
          <a:bodyPr anchor="ctr">
            <a:normAutofit/>
          </a:bodyPr>
          <a:lstStyle/>
          <a:p>
            <a:pPr algn="l">
              <a:spcAft>
                <a:spcPts val="600"/>
              </a:spcAft>
            </a:pPr>
            <a:r>
              <a:rPr lang="sv-SE"/>
              <a:t>NATURVÅRDSVERKET | SWEDISH ENVIRONMENTAL PROTECTION AGENCY</a:t>
            </a:r>
          </a:p>
        </p:txBody>
      </p:sp>
      <p:sp>
        <p:nvSpPr>
          <p:cNvPr id="4" name="Platshållare för bildnummer 3">
            <a:extLst>
              <a:ext uri="{FF2B5EF4-FFF2-40B4-BE49-F238E27FC236}">
                <a16:creationId xmlns:a16="http://schemas.microsoft.com/office/drawing/2014/main" id="{6594DE9B-3AD5-91F1-5E1B-F025AF9CA97B}"/>
              </a:ext>
            </a:extLst>
          </p:cNvPr>
          <p:cNvSpPr>
            <a:spLocks noGrp="1"/>
          </p:cNvSpPr>
          <p:nvPr>
            <p:ph type="sldNum" sz="quarter" idx="12"/>
          </p:nvPr>
        </p:nvSpPr>
        <p:spPr>
          <a:xfrm>
            <a:off x="9113440" y="6492784"/>
            <a:ext cx="2743200" cy="365217"/>
          </a:xfrm>
        </p:spPr>
        <p:txBody>
          <a:bodyPr anchor="ctr">
            <a:normAutofit/>
          </a:bodyPr>
          <a:lstStyle/>
          <a:p>
            <a:pPr>
              <a:spcAft>
                <a:spcPts val="600"/>
              </a:spcAft>
            </a:pPr>
            <a:fld id="{1844E2AD-2CA4-4022-8F3B-D585D66E2E30}" type="slidenum">
              <a:rPr lang="sv-SE" smtClean="0"/>
              <a:pPr>
                <a:spcAft>
                  <a:spcPts val="600"/>
                </a:spcAft>
              </a:pPr>
              <a:t>6</a:t>
            </a:fld>
            <a:endParaRPr lang="sv-SE"/>
          </a:p>
        </p:txBody>
      </p:sp>
      <p:sp>
        <p:nvSpPr>
          <p:cNvPr id="5" name="Rubrik 4">
            <a:extLst>
              <a:ext uri="{FF2B5EF4-FFF2-40B4-BE49-F238E27FC236}">
                <a16:creationId xmlns:a16="http://schemas.microsoft.com/office/drawing/2014/main" id="{FA8A79E6-1A8C-7924-8EDC-E6D11251A4F8}"/>
              </a:ext>
            </a:extLst>
          </p:cNvPr>
          <p:cNvSpPr>
            <a:spLocks noGrp="1"/>
          </p:cNvSpPr>
          <p:nvPr>
            <p:ph type="title"/>
          </p:nvPr>
        </p:nvSpPr>
        <p:spPr>
          <a:xfrm>
            <a:off x="431371" y="356659"/>
            <a:ext cx="7776864" cy="1536171"/>
          </a:xfrm>
        </p:spPr>
        <p:txBody>
          <a:bodyPr anchor="t">
            <a:normAutofit/>
          </a:bodyPr>
          <a:lstStyle/>
          <a:p>
            <a:r>
              <a:rPr lang="sv-SE" dirty="0"/>
              <a:t>Nya regler för att undvika dubbelräkning</a:t>
            </a:r>
          </a:p>
        </p:txBody>
      </p:sp>
      <p:sp>
        <p:nvSpPr>
          <p:cNvPr id="6" name="Platshållare för text 5">
            <a:extLst>
              <a:ext uri="{FF2B5EF4-FFF2-40B4-BE49-F238E27FC236}">
                <a16:creationId xmlns:a16="http://schemas.microsoft.com/office/drawing/2014/main" id="{29C72FDB-DC87-66C5-307E-227FFE7B705E}"/>
              </a:ext>
            </a:extLst>
          </p:cNvPr>
          <p:cNvSpPr>
            <a:spLocks noGrp="1"/>
          </p:cNvSpPr>
          <p:nvPr>
            <p:ph type="body" sz="quarter" idx="14"/>
          </p:nvPr>
        </p:nvSpPr>
        <p:spPr>
          <a:xfrm>
            <a:off x="431371" y="2084851"/>
            <a:ext cx="7776864" cy="4032448"/>
          </a:xfrm>
        </p:spPr>
        <p:txBody>
          <a:bodyPr>
            <a:normAutofit lnSpcReduction="10000"/>
          </a:bodyPr>
          <a:lstStyle/>
          <a:p>
            <a:r>
              <a:rPr lang="sv-SE" dirty="0"/>
              <a:t>Verksamhetsutövarna behöver rapportera informationen om sina bränsleleverantörer, enligt bilaga </a:t>
            </a:r>
            <a:r>
              <a:rPr lang="sv-SE" dirty="0" err="1"/>
              <a:t>Xa</a:t>
            </a:r>
            <a:r>
              <a:rPr lang="sv-SE" dirty="0"/>
              <a:t>, tillsammans med sin utsläppsrapport för första gången senast den 31 mars 2025. Verifiering krävs först 31 mars 2026. </a:t>
            </a:r>
          </a:p>
          <a:p>
            <a:r>
              <a:rPr lang="sv-SE" dirty="0"/>
              <a:t>Senast den 31 december 2026 ska ÖP uppdateras med beräkningssteg för bilaga </a:t>
            </a:r>
            <a:r>
              <a:rPr lang="sv-SE" dirty="0" err="1"/>
              <a:t>Xa</a:t>
            </a:r>
            <a:r>
              <a:rPr lang="sv-SE" dirty="0"/>
              <a:t> som beskriver: </a:t>
            </a:r>
          </a:p>
          <a:p>
            <a:pPr marL="457200" indent="-457200">
              <a:buFont typeface="+mj-lt"/>
              <a:buAutoNum type="arabicParenR"/>
            </a:pPr>
            <a:r>
              <a:rPr lang="sv-SE" dirty="0"/>
              <a:t>Hur man härleder bränslemängder till reglerade enheter som man förvärvat bränsle från.</a:t>
            </a:r>
          </a:p>
          <a:p>
            <a:pPr marL="457200" indent="-457200">
              <a:buFont typeface="+mj-lt"/>
              <a:buAutoNum type="arabicParenR"/>
            </a:pPr>
            <a:r>
              <a:rPr lang="sv-SE" dirty="0"/>
              <a:t>Vilka bränslemängder som använts inom ETS 1, exporterats, lagts på lager, använts utanför ETS 1. </a:t>
            </a:r>
          </a:p>
          <a:p>
            <a:endParaRPr lang="en-GB" dirty="0"/>
          </a:p>
        </p:txBody>
      </p:sp>
    </p:spTree>
    <p:extLst>
      <p:ext uri="{BB962C8B-B14F-4D97-AF65-F5344CB8AC3E}">
        <p14:creationId xmlns:p14="http://schemas.microsoft.com/office/powerpoint/2010/main" val="406927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latshållare för bild 7" descr="En bild som visar utomhus, vinter, landskap, himmel&#10;&#10;Automatiskt genererad beskrivning">
            <a:extLst>
              <a:ext uri="{FF2B5EF4-FFF2-40B4-BE49-F238E27FC236}">
                <a16:creationId xmlns:a16="http://schemas.microsoft.com/office/drawing/2014/main" id="{885BE99D-88E5-CD5C-BE1A-9E888DC50F9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3"/>
          <a:stretch/>
        </p:blipFill>
        <p:spPr>
          <a:xfrm>
            <a:off x="20" y="2"/>
            <a:ext cx="3791724" cy="6492781"/>
          </a:xfrm>
          <a:noFill/>
        </p:spPr>
      </p:pic>
      <p:sp>
        <p:nvSpPr>
          <p:cNvPr id="3" name="Rubrik 2">
            <a:extLst>
              <a:ext uri="{FF2B5EF4-FFF2-40B4-BE49-F238E27FC236}">
                <a16:creationId xmlns:a16="http://schemas.microsoft.com/office/drawing/2014/main" id="{C512970C-F79E-C8BF-CC9A-ACCD4659B7AA}"/>
              </a:ext>
            </a:extLst>
          </p:cNvPr>
          <p:cNvSpPr>
            <a:spLocks noGrp="1"/>
          </p:cNvSpPr>
          <p:nvPr>
            <p:ph type="title"/>
          </p:nvPr>
        </p:nvSpPr>
        <p:spPr>
          <a:xfrm>
            <a:off x="4079776" y="356659"/>
            <a:ext cx="7776864" cy="1536171"/>
          </a:xfrm>
        </p:spPr>
        <p:txBody>
          <a:bodyPr anchor="t">
            <a:normAutofit/>
          </a:bodyPr>
          <a:lstStyle/>
          <a:p>
            <a:r>
              <a:rPr lang="sv-SE" dirty="0"/>
              <a:t>Nya regler för att undvika dubbelräkning</a:t>
            </a:r>
          </a:p>
        </p:txBody>
      </p:sp>
      <p:sp>
        <p:nvSpPr>
          <p:cNvPr id="4" name="Platshållare för sidfot 3">
            <a:extLst>
              <a:ext uri="{FF2B5EF4-FFF2-40B4-BE49-F238E27FC236}">
                <a16:creationId xmlns:a16="http://schemas.microsoft.com/office/drawing/2014/main" id="{4AD6825C-F6E5-67DA-C811-344D1A256492}"/>
              </a:ext>
            </a:extLst>
          </p:cNvPr>
          <p:cNvSpPr>
            <a:spLocks noGrp="1"/>
          </p:cNvSpPr>
          <p:nvPr>
            <p:ph type="ftr" sz="quarter" idx="11"/>
          </p:nvPr>
        </p:nvSpPr>
        <p:spPr>
          <a:xfrm>
            <a:off x="431371" y="6492877"/>
            <a:ext cx="4114800" cy="365217"/>
          </a:xfrm>
        </p:spPr>
        <p:txBody>
          <a:bodyPr anchor="ctr">
            <a:normAutofit/>
          </a:bodyPr>
          <a:lstStyle/>
          <a:p>
            <a:pPr algn="l">
              <a:spcAft>
                <a:spcPts val="600"/>
              </a:spcAft>
            </a:pPr>
            <a:r>
              <a:rPr lang="sv-SE"/>
              <a:t>NATURVÅRDSVERKET | SWEDISH ENVIRONMENTAL PROTECTION AGENCY</a:t>
            </a:r>
          </a:p>
        </p:txBody>
      </p:sp>
      <p:sp>
        <p:nvSpPr>
          <p:cNvPr id="5" name="Platshållare för bildnummer 4">
            <a:extLst>
              <a:ext uri="{FF2B5EF4-FFF2-40B4-BE49-F238E27FC236}">
                <a16:creationId xmlns:a16="http://schemas.microsoft.com/office/drawing/2014/main" id="{B4DA993C-A65E-C7FF-CA1A-20C708D0B910}"/>
              </a:ext>
            </a:extLst>
          </p:cNvPr>
          <p:cNvSpPr>
            <a:spLocks noGrp="1"/>
          </p:cNvSpPr>
          <p:nvPr>
            <p:ph type="sldNum" sz="quarter" idx="12"/>
          </p:nvPr>
        </p:nvSpPr>
        <p:spPr>
          <a:xfrm>
            <a:off x="9113440" y="6492784"/>
            <a:ext cx="2743200" cy="365217"/>
          </a:xfrm>
        </p:spPr>
        <p:txBody>
          <a:bodyPr anchor="ctr">
            <a:normAutofit/>
          </a:bodyPr>
          <a:lstStyle/>
          <a:p>
            <a:pPr>
              <a:spcAft>
                <a:spcPts val="600"/>
              </a:spcAft>
            </a:pPr>
            <a:fld id="{1844E2AD-2CA4-4022-8F3B-D585D66E2E30}" type="slidenum">
              <a:rPr lang="sv-SE" smtClean="0"/>
              <a:pPr>
                <a:spcAft>
                  <a:spcPts val="600"/>
                </a:spcAft>
              </a:pPr>
              <a:t>7</a:t>
            </a:fld>
            <a:endParaRPr lang="sv-SE"/>
          </a:p>
        </p:txBody>
      </p:sp>
      <p:sp>
        <p:nvSpPr>
          <p:cNvPr id="6" name="Platshållare för text 5">
            <a:extLst>
              <a:ext uri="{FF2B5EF4-FFF2-40B4-BE49-F238E27FC236}">
                <a16:creationId xmlns:a16="http://schemas.microsoft.com/office/drawing/2014/main" id="{846BB003-CC69-B966-B634-0D1764D236AC}"/>
              </a:ext>
            </a:extLst>
          </p:cNvPr>
          <p:cNvSpPr>
            <a:spLocks noGrp="1"/>
          </p:cNvSpPr>
          <p:nvPr>
            <p:ph type="body" sz="quarter" idx="14"/>
          </p:nvPr>
        </p:nvSpPr>
        <p:spPr>
          <a:xfrm>
            <a:off x="4079776" y="2084851"/>
            <a:ext cx="7776864" cy="4032448"/>
          </a:xfrm>
        </p:spPr>
        <p:txBody>
          <a:bodyPr>
            <a:normAutofit/>
          </a:bodyPr>
          <a:lstStyle/>
          <a:p>
            <a:r>
              <a:rPr lang="sv-SE" dirty="0"/>
              <a:t>De reglerade enheterna inom ETS 2 ska tillsammans med sin utsläppsrapport lämna en rapport över verksamhetsutövarna inom ETS 1 som de frisläppt sitt bränsle till, mängden bränsle som de sålt till varje köpare och den mängd bränsle som använts i en ETS 1-verksamhet under rapporteringsperioden, enl. bilaga </a:t>
            </a:r>
            <a:r>
              <a:rPr lang="sv-SE" dirty="0" err="1"/>
              <a:t>Xb</a:t>
            </a:r>
            <a:r>
              <a:rPr lang="sv-SE" dirty="0"/>
              <a:t> MRR.  </a:t>
            </a:r>
          </a:p>
          <a:p>
            <a:r>
              <a:rPr lang="sv-SE" dirty="0"/>
              <a:t>Kontrollörerna för ETS 2 kommer då, under verifieringen av den reglerade enhetens utsläppsrapport, att göra en jämförande kontroll mellan bilaga </a:t>
            </a:r>
            <a:r>
              <a:rPr lang="sv-SE" dirty="0" err="1"/>
              <a:t>Xa</a:t>
            </a:r>
            <a:r>
              <a:rPr lang="sv-SE" dirty="0"/>
              <a:t> informationen och bilaga </a:t>
            </a:r>
            <a:r>
              <a:rPr lang="sv-SE" dirty="0" err="1"/>
              <a:t>Xb</a:t>
            </a:r>
            <a:r>
              <a:rPr lang="sv-SE" dirty="0"/>
              <a:t> informationen.</a:t>
            </a:r>
          </a:p>
        </p:txBody>
      </p:sp>
    </p:spTree>
    <p:extLst>
      <p:ext uri="{BB962C8B-B14F-4D97-AF65-F5344CB8AC3E}">
        <p14:creationId xmlns:p14="http://schemas.microsoft.com/office/powerpoint/2010/main" val="340853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latshållare för bild 7" descr="En bild som visar himmel, pipa, utomhus, cylinder&#10;&#10;Automatiskt genererad beskrivning">
            <a:extLst>
              <a:ext uri="{FF2B5EF4-FFF2-40B4-BE49-F238E27FC236}">
                <a16:creationId xmlns:a16="http://schemas.microsoft.com/office/drawing/2014/main" id="{49F79442-FF0A-1E70-D2EF-8CF1C00787B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 b="22"/>
          <a:stretch>
            <a:fillRect/>
          </a:stretch>
        </p:blipFill>
        <p:spPr/>
      </p:pic>
      <p:sp>
        <p:nvSpPr>
          <p:cNvPr id="3" name="Rubrik 2">
            <a:extLst>
              <a:ext uri="{FF2B5EF4-FFF2-40B4-BE49-F238E27FC236}">
                <a16:creationId xmlns:a16="http://schemas.microsoft.com/office/drawing/2014/main" id="{C7EDF145-03D1-B058-8661-49A4123DD9DE}"/>
              </a:ext>
            </a:extLst>
          </p:cNvPr>
          <p:cNvSpPr>
            <a:spLocks noGrp="1"/>
          </p:cNvSpPr>
          <p:nvPr>
            <p:ph type="title"/>
          </p:nvPr>
        </p:nvSpPr>
        <p:spPr>
          <a:xfrm>
            <a:off x="4079776" y="356659"/>
            <a:ext cx="7776864" cy="888247"/>
          </a:xfrm>
        </p:spPr>
        <p:txBody>
          <a:bodyPr/>
          <a:lstStyle/>
          <a:p>
            <a:r>
              <a:rPr lang="sv-SE" sz="4000" dirty="0"/>
              <a:t>Frågor gällande dubbelräkning</a:t>
            </a:r>
          </a:p>
        </p:txBody>
      </p:sp>
      <p:sp>
        <p:nvSpPr>
          <p:cNvPr id="4" name="Platshållare för sidfot 3">
            <a:extLst>
              <a:ext uri="{FF2B5EF4-FFF2-40B4-BE49-F238E27FC236}">
                <a16:creationId xmlns:a16="http://schemas.microsoft.com/office/drawing/2014/main" id="{01A9196E-9287-73AD-82CC-128ED2BB9616}"/>
              </a:ext>
            </a:extLst>
          </p:cNvPr>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a:extLst>
              <a:ext uri="{FF2B5EF4-FFF2-40B4-BE49-F238E27FC236}">
                <a16:creationId xmlns:a16="http://schemas.microsoft.com/office/drawing/2014/main" id="{A212AC16-A3E0-88D6-CCBD-D3856C774311}"/>
              </a:ext>
            </a:extLst>
          </p:cNvPr>
          <p:cNvSpPr>
            <a:spLocks noGrp="1"/>
          </p:cNvSpPr>
          <p:nvPr>
            <p:ph type="sldNum" sz="quarter" idx="12"/>
          </p:nvPr>
        </p:nvSpPr>
        <p:spPr/>
        <p:txBody>
          <a:bodyPr/>
          <a:lstStyle/>
          <a:p>
            <a:fld id="{1844E2AD-2CA4-4022-8F3B-D585D66E2E30}" type="slidenum">
              <a:rPr lang="sv-SE" smtClean="0"/>
              <a:pPr/>
              <a:t>8</a:t>
            </a:fld>
            <a:endParaRPr lang="sv-SE"/>
          </a:p>
        </p:txBody>
      </p:sp>
      <p:sp>
        <p:nvSpPr>
          <p:cNvPr id="6" name="Platshållare för text 5">
            <a:extLst>
              <a:ext uri="{FF2B5EF4-FFF2-40B4-BE49-F238E27FC236}">
                <a16:creationId xmlns:a16="http://schemas.microsoft.com/office/drawing/2014/main" id="{4CB5735E-7127-38E8-72C1-350EDE0A87A1}"/>
              </a:ext>
            </a:extLst>
          </p:cNvPr>
          <p:cNvSpPr>
            <a:spLocks noGrp="1"/>
          </p:cNvSpPr>
          <p:nvPr>
            <p:ph type="body" sz="quarter" idx="14"/>
          </p:nvPr>
        </p:nvSpPr>
        <p:spPr>
          <a:xfrm>
            <a:off x="4079776" y="1817783"/>
            <a:ext cx="7776864" cy="4299516"/>
          </a:xfrm>
        </p:spPr>
        <p:txBody>
          <a:bodyPr/>
          <a:lstStyle/>
          <a:p>
            <a:r>
              <a:rPr lang="sv-SE" sz="1800" dirty="0"/>
              <a:t>Hur kan verksamhetsutövarna inom ETS 1 identifiera de reglerade enheterna inom ETS 2?</a:t>
            </a:r>
          </a:p>
          <a:p>
            <a:r>
              <a:rPr lang="sv-SE" sz="1800" dirty="0"/>
              <a:t>På vilket sätt ska rapporten om bränsleleverantörer lämnas tillsammans med årets utsläppsrapport? </a:t>
            </a:r>
          </a:p>
          <a:p>
            <a:r>
              <a:rPr lang="sv-SE" sz="1800" dirty="0"/>
              <a:t>Vilka bränslen ska inkluderas i rapporten om bränsleleverantörer, enligt bilaga </a:t>
            </a:r>
            <a:r>
              <a:rPr lang="sv-SE" sz="1800" dirty="0" err="1"/>
              <a:t>Xa</a:t>
            </a:r>
            <a:r>
              <a:rPr lang="sv-SE" sz="1800" dirty="0"/>
              <a:t>, b? </a:t>
            </a:r>
            <a:r>
              <a:rPr lang="en-GB" sz="1800" dirty="0"/>
              <a:t>Svar: </a:t>
            </a:r>
            <a:r>
              <a:rPr lang="sv-SE" sz="1800" dirty="0"/>
              <a:t>Alla bränslen som ska inkluderas i rapporten om bränsleleverantörer är: bensin, diesel, fotogen, gasol, naturgas, tung eldningsolja, kol och koks och alla andra produkter som är avsedda för användning, saluförs eller används som motorbränsle eller bränsle för uppvärmning enl. artikel 2.3 i energiskattedirektivet. Följande bränsletyper är undantagna ETS 2: torv, avfall som används som bränsle, bränslen som härrör från avfall, fast biomassa och träkol. </a:t>
            </a:r>
          </a:p>
          <a:p>
            <a:r>
              <a:rPr lang="sv-SE" sz="1800" dirty="0"/>
              <a:t>Vilka användningsområden ska inkluderas i rapporten om bränsleleverantörer, enligt bilaga </a:t>
            </a:r>
            <a:r>
              <a:rPr lang="sv-SE" sz="1800" dirty="0" err="1"/>
              <a:t>Xa</a:t>
            </a:r>
            <a:r>
              <a:rPr lang="sv-SE" sz="1800" dirty="0"/>
              <a:t>, c?</a:t>
            </a:r>
          </a:p>
        </p:txBody>
      </p:sp>
    </p:spTree>
    <p:extLst>
      <p:ext uri="{BB962C8B-B14F-4D97-AF65-F5344CB8AC3E}">
        <p14:creationId xmlns:p14="http://schemas.microsoft.com/office/powerpoint/2010/main" val="180817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latshållare för bild 7" descr="En bild som visar text, utomhus, växt, träd&#10;&#10;Automatiskt genererad beskrivning">
            <a:extLst>
              <a:ext uri="{FF2B5EF4-FFF2-40B4-BE49-F238E27FC236}">
                <a16:creationId xmlns:a16="http://schemas.microsoft.com/office/drawing/2014/main" id="{3370DDAB-AE56-D4F2-1048-318340F81B6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1" b="41"/>
          <a:stretch>
            <a:fillRect/>
          </a:stretch>
        </p:blipFill>
        <p:spPr/>
      </p:pic>
      <p:sp>
        <p:nvSpPr>
          <p:cNvPr id="3" name="Platshållare för sidfot 2">
            <a:extLst>
              <a:ext uri="{FF2B5EF4-FFF2-40B4-BE49-F238E27FC236}">
                <a16:creationId xmlns:a16="http://schemas.microsoft.com/office/drawing/2014/main" id="{0168FC3F-E0E7-5EE3-A627-906E7721F76A}"/>
              </a:ext>
            </a:extLst>
          </p:cNvPr>
          <p:cNvSpPr>
            <a:spLocks noGrp="1"/>
          </p:cNvSpPr>
          <p:nvPr>
            <p:ph type="ftr" sz="quarter" idx="11"/>
          </p:nvPr>
        </p:nvSpPr>
        <p:spPr/>
        <p:txBody>
          <a:bodyPr/>
          <a:lstStyle/>
          <a:p>
            <a:pPr algn="l"/>
            <a:r>
              <a:rPr lang="sv-SE"/>
              <a:t>NATURVÅRDSVERKET | SWEDISH ENVIRONMENTAL PROTECTION AGENCY</a:t>
            </a:r>
          </a:p>
        </p:txBody>
      </p:sp>
      <p:sp>
        <p:nvSpPr>
          <p:cNvPr id="4" name="Platshållare för bildnummer 3">
            <a:extLst>
              <a:ext uri="{FF2B5EF4-FFF2-40B4-BE49-F238E27FC236}">
                <a16:creationId xmlns:a16="http://schemas.microsoft.com/office/drawing/2014/main" id="{FD6E00F3-9B48-C619-6EC7-46AF33ED5566}"/>
              </a:ext>
            </a:extLst>
          </p:cNvPr>
          <p:cNvSpPr>
            <a:spLocks noGrp="1"/>
          </p:cNvSpPr>
          <p:nvPr>
            <p:ph type="sldNum" sz="quarter" idx="12"/>
          </p:nvPr>
        </p:nvSpPr>
        <p:spPr/>
        <p:txBody>
          <a:bodyPr/>
          <a:lstStyle/>
          <a:p>
            <a:fld id="{1844E2AD-2CA4-4022-8F3B-D585D66E2E30}" type="slidenum">
              <a:rPr lang="sv-SE" smtClean="0"/>
              <a:pPr/>
              <a:t>9</a:t>
            </a:fld>
            <a:endParaRPr lang="sv-SE"/>
          </a:p>
        </p:txBody>
      </p:sp>
      <p:sp>
        <p:nvSpPr>
          <p:cNvPr id="5" name="Rubrik 4">
            <a:extLst>
              <a:ext uri="{FF2B5EF4-FFF2-40B4-BE49-F238E27FC236}">
                <a16:creationId xmlns:a16="http://schemas.microsoft.com/office/drawing/2014/main" id="{A299B63D-F773-4E1D-FE83-528C6BC66609}"/>
              </a:ext>
            </a:extLst>
          </p:cNvPr>
          <p:cNvSpPr>
            <a:spLocks noGrp="1"/>
          </p:cNvSpPr>
          <p:nvPr>
            <p:ph type="title"/>
          </p:nvPr>
        </p:nvSpPr>
        <p:spPr/>
        <p:txBody>
          <a:bodyPr/>
          <a:lstStyle/>
          <a:p>
            <a:r>
              <a:rPr lang="en-GB" dirty="0"/>
              <a:t>RT-</a:t>
            </a:r>
            <a:r>
              <a:rPr lang="en-GB" dirty="0" err="1"/>
              <a:t>flis</a:t>
            </a:r>
            <a:endParaRPr lang="en-GB" dirty="0"/>
          </a:p>
        </p:txBody>
      </p:sp>
      <p:sp>
        <p:nvSpPr>
          <p:cNvPr id="6" name="Platshållare för text 5">
            <a:extLst>
              <a:ext uri="{FF2B5EF4-FFF2-40B4-BE49-F238E27FC236}">
                <a16:creationId xmlns:a16="http://schemas.microsoft.com/office/drawing/2014/main" id="{920FE378-20E8-693F-D4F5-A59F931AE80F}"/>
              </a:ext>
            </a:extLst>
          </p:cNvPr>
          <p:cNvSpPr>
            <a:spLocks noGrp="1"/>
          </p:cNvSpPr>
          <p:nvPr>
            <p:ph type="body" sz="quarter" idx="14"/>
          </p:nvPr>
        </p:nvSpPr>
        <p:spPr/>
        <p:txBody>
          <a:bodyPr/>
          <a:lstStyle/>
          <a:p>
            <a:r>
              <a:rPr lang="sv-SE" dirty="0"/>
              <a:t>Sedan den 8 februari så har Naturvårdsverket beslutat att fastställa hänvisningsvärden för RT-flis.</a:t>
            </a:r>
          </a:p>
          <a:p>
            <a:r>
              <a:rPr lang="sv-SE" dirty="0"/>
              <a:t>Detta innebär att RT-flis från och med nästa års utsläppsrapportering inte längre kommer kunna rapporteras som fullkomligt biogent.</a:t>
            </a:r>
          </a:p>
          <a:p>
            <a:r>
              <a:rPr lang="sv-SE" dirty="0"/>
              <a:t>VU kan använda sig av hänvisningsvärdena för att beräkna utsläppen från RT-flis</a:t>
            </a:r>
          </a:p>
          <a:p>
            <a:r>
              <a:rPr lang="sv-SE" dirty="0">
                <a:solidFill>
                  <a:schemeClr val="accent2"/>
                </a:solidFill>
                <a:hlinkClick r:id="rId4">
                  <a:extLst>
                    <a:ext uri="{A12FA001-AC4F-418D-AE19-62706E023703}">
                      <ahyp:hlinkClr xmlns:ahyp="http://schemas.microsoft.com/office/drawing/2018/hyperlinkcolor" val="tx"/>
                    </a:ext>
                  </a:extLst>
                </a:hlinkClick>
              </a:rPr>
              <a:t>Nya hänvisningsvärden publicerade för RT-flis (naturvardsverket.se)</a:t>
            </a:r>
            <a:endParaRPr lang="sv-SE" dirty="0">
              <a:solidFill>
                <a:schemeClr val="accent2"/>
              </a:solidFill>
            </a:endParaRPr>
          </a:p>
          <a:p>
            <a:endParaRPr lang="en-GB" dirty="0"/>
          </a:p>
        </p:txBody>
      </p:sp>
    </p:spTree>
    <p:extLst>
      <p:ext uri="{BB962C8B-B14F-4D97-AF65-F5344CB8AC3E}">
        <p14:creationId xmlns:p14="http://schemas.microsoft.com/office/powerpoint/2010/main" val="121684191"/>
      </p:ext>
    </p:extLst>
  </p:cSld>
  <p:clrMapOvr>
    <a:masterClrMapping/>
  </p:clrMapOvr>
</p:sld>
</file>

<file path=ppt/theme/theme1.xml><?xml version="1.0" encoding="utf-8"?>
<a:theme xmlns:a="http://schemas.openxmlformats.org/drawingml/2006/main" name="Office-tema">
  <a:themeElements>
    <a:clrScheme name="NV 2021 morkt tema">
      <a:dk1>
        <a:srgbClr val="000000"/>
      </a:dk1>
      <a:lt1>
        <a:srgbClr val="FFFFFF"/>
      </a:lt1>
      <a:dk2>
        <a:srgbClr val="003366"/>
      </a:dk2>
      <a:lt2>
        <a:srgbClr val="FFFFFF"/>
      </a:lt2>
      <a:accent1>
        <a:srgbClr val="ACCFDB"/>
      </a:accent1>
      <a:accent2>
        <a:srgbClr val="9CF7FF"/>
      </a:accent2>
      <a:accent3>
        <a:srgbClr val="9B6C15"/>
      </a:accent3>
      <a:accent4>
        <a:srgbClr val="0514FF"/>
      </a:accent4>
      <a:accent5>
        <a:srgbClr val="34A775"/>
      </a:accent5>
      <a:accent6>
        <a:srgbClr val="02FEAE"/>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C11484-28BF-47DE-9073-0F8ADC39647C}" vid="{17A444EC-E931-4A89-8862-B95EB3790A8E}"/>
    </a:ext>
  </a:extLst>
</a:theme>
</file>

<file path=ppt/theme/theme2.xml><?xml version="1.0" encoding="utf-8"?>
<a:theme xmlns:a="http://schemas.openxmlformats.org/drawingml/2006/main" name="Office-tema">
  <a:themeElements>
    <a:clrScheme name="NV 2021 morkt tema">
      <a:dk1>
        <a:srgbClr val="000000"/>
      </a:dk1>
      <a:lt1>
        <a:srgbClr val="FFFFFF"/>
      </a:lt1>
      <a:dk2>
        <a:srgbClr val="003366"/>
      </a:dk2>
      <a:lt2>
        <a:srgbClr val="FFFFFF"/>
      </a:lt2>
      <a:accent1>
        <a:srgbClr val="ACCFDB"/>
      </a:accent1>
      <a:accent2>
        <a:srgbClr val="9CF7FF"/>
      </a:accent2>
      <a:accent3>
        <a:srgbClr val="9B6C15"/>
      </a:accent3>
      <a:accent4>
        <a:srgbClr val="0514FF"/>
      </a:accent4>
      <a:accent5>
        <a:srgbClr val="34A775"/>
      </a:accent5>
      <a:accent6>
        <a:srgbClr val="02FEAE"/>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C11484-28BF-47DE-9073-0F8ADC39647C}" vid="{17A444EC-E931-4A89-8862-B95EB3790A8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1640</TotalTime>
  <Words>1419</Words>
  <Application>Microsoft Office PowerPoint</Application>
  <PresentationFormat>Bredbild</PresentationFormat>
  <Paragraphs>78</Paragraphs>
  <Slides>10</Slides>
  <Notes>8</Notes>
  <HiddenSlides>5</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10</vt:i4>
      </vt:variant>
    </vt:vector>
  </HeadingPairs>
  <TitlesOfParts>
    <vt:vector size="16" baseType="lpstr">
      <vt:lpstr>Aptos</vt:lpstr>
      <vt:lpstr>Arial</vt:lpstr>
      <vt:lpstr>Segoe UI</vt:lpstr>
      <vt:lpstr>Times New Roman</vt:lpstr>
      <vt:lpstr>Office-tema</vt:lpstr>
      <vt:lpstr>Office-tema</vt:lpstr>
      <vt:lpstr>Dubbelräkning mellan EU ETS och ETS 2 - Vad innebär detta för verksamhetsutövare inom EU ETS?</vt:lpstr>
      <vt:lpstr>Dubbelräkning mellan ETS 1 och ETS 2</vt:lpstr>
      <vt:lpstr>Nya regler för att undvika dubbelräkning</vt:lpstr>
      <vt:lpstr>Nya regler för att undvika dubbelräkning</vt:lpstr>
      <vt:lpstr>Nya regler för att undvika dubbelräkning</vt:lpstr>
      <vt:lpstr>Nya regler för att undvika dubbelräkning</vt:lpstr>
      <vt:lpstr>Nya regler för att undvika dubbelräkning</vt:lpstr>
      <vt:lpstr>Frågor gällande dubbelräkning</vt:lpstr>
      <vt:lpstr>RT-flis</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Sundfelt, Max</dc:creator>
  <cp:lastModifiedBy>Sundfelt, Max</cp:lastModifiedBy>
  <cp:revision>31</cp:revision>
  <dcterms:created xsi:type="dcterms:W3CDTF">2024-09-26T08:55:50Z</dcterms:created>
  <dcterms:modified xsi:type="dcterms:W3CDTF">2024-11-06T14:23:44Z</dcterms:modified>
</cp:coreProperties>
</file>