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"/>
  </p:notesMasterIdLst>
  <p:sldIdLst>
    <p:sldId id="286" r:id="rId2"/>
    <p:sldId id="292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4DE"/>
    <a:srgbClr val="5AFECB"/>
    <a:srgbClr val="FE823B"/>
    <a:srgbClr val="5D66FF"/>
    <a:srgbClr val="BE9F68"/>
    <a:srgbClr val="597A9B"/>
    <a:srgbClr val="C9E0E8"/>
    <a:srgbClr val="7E99AA"/>
    <a:srgbClr val="717F81"/>
    <a:srgbClr val="A3A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6DD60-CF2F-4A41-9614-D4BA5E119F16}" v="91" dt="2024-11-07T08:52:52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Arnborg" userId="8cbd3ee6-75ea-4f02-bdc5-2233e019990f" providerId="ADAL" clId="{5F66DD60-CF2F-4A41-9614-D4BA5E119F16}"/>
    <pc:docChg chg="custSel delSld modSld">
      <pc:chgData name="Benjamin Arnborg" userId="8cbd3ee6-75ea-4f02-bdc5-2233e019990f" providerId="ADAL" clId="{5F66DD60-CF2F-4A41-9614-D4BA5E119F16}" dt="2024-11-07T08:54:26.589" v="199" actId="1038"/>
      <pc:docMkLst>
        <pc:docMk/>
      </pc:docMkLst>
      <pc:sldChg chg="modSp mod">
        <pc:chgData name="Benjamin Arnborg" userId="8cbd3ee6-75ea-4f02-bdc5-2233e019990f" providerId="ADAL" clId="{5F66DD60-CF2F-4A41-9614-D4BA5E119F16}" dt="2024-11-07T08:54:26.589" v="199" actId="1038"/>
        <pc:sldMkLst>
          <pc:docMk/>
          <pc:sldMk cId="3462070611" sldId="292"/>
        </pc:sldMkLst>
        <pc:spChg chg="mod">
          <ac:chgData name="Benjamin Arnborg" userId="8cbd3ee6-75ea-4f02-bdc5-2233e019990f" providerId="ADAL" clId="{5F66DD60-CF2F-4A41-9614-D4BA5E119F16}" dt="2024-11-07T08:54:11.661" v="143" actId="1076"/>
          <ac:spMkLst>
            <pc:docMk/>
            <pc:sldMk cId="3462070611" sldId="292"/>
            <ac:spMk id="31" creationId="{F4D507B8-B855-6F94-86D7-C15821549927}"/>
          </ac:spMkLst>
        </pc:spChg>
        <pc:spChg chg="mod">
          <ac:chgData name="Benjamin Arnborg" userId="8cbd3ee6-75ea-4f02-bdc5-2233e019990f" providerId="ADAL" clId="{5F66DD60-CF2F-4A41-9614-D4BA5E119F16}" dt="2024-11-07T08:54:26.589" v="199" actId="1038"/>
          <ac:spMkLst>
            <pc:docMk/>
            <pc:sldMk cId="3462070611" sldId="292"/>
            <ac:spMk id="32" creationId="{E9870B24-BE2B-8EF2-975B-7229974CDCBF}"/>
          </ac:spMkLst>
        </pc:spChg>
        <pc:spChg chg="mod">
          <ac:chgData name="Benjamin Arnborg" userId="8cbd3ee6-75ea-4f02-bdc5-2233e019990f" providerId="ADAL" clId="{5F66DD60-CF2F-4A41-9614-D4BA5E119F16}" dt="2024-10-31T09:07:48.627" v="15" actId="20577"/>
          <ac:spMkLst>
            <pc:docMk/>
            <pc:sldMk cId="3462070611" sldId="292"/>
            <ac:spMk id="57" creationId="{B55CF704-FD83-0300-C36D-2D45A2A14AC0}"/>
          </ac:spMkLst>
        </pc:spChg>
        <pc:spChg chg="mod">
          <ac:chgData name="Benjamin Arnborg" userId="8cbd3ee6-75ea-4f02-bdc5-2233e019990f" providerId="ADAL" clId="{5F66DD60-CF2F-4A41-9614-D4BA5E119F16}" dt="2024-10-31T09:08:03.598" v="39" actId="20577"/>
          <ac:spMkLst>
            <pc:docMk/>
            <pc:sldMk cId="3462070611" sldId="292"/>
            <ac:spMk id="64" creationId="{A0DED7FB-1808-B8FE-2D01-5AF3A9281BD9}"/>
          </ac:spMkLst>
        </pc:spChg>
        <pc:spChg chg="mod">
          <ac:chgData name="Benjamin Arnborg" userId="8cbd3ee6-75ea-4f02-bdc5-2233e019990f" providerId="ADAL" clId="{5F66DD60-CF2F-4A41-9614-D4BA5E119F16}" dt="2024-10-31T09:08:00.088" v="27" actId="20577"/>
          <ac:spMkLst>
            <pc:docMk/>
            <pc:sldMk cId="3462070611" sldId="292"/>
            <ac:spMk id="78" creationId="{F462ADC5-2A5D-F1DA-6F0E-563B1010B198}"/>
          </ac:spMkLst>
        </pc:spChg>
        <pc:spChg chg="mod">
          <ac:chgData name="Benjamin Arnborg" userId="8cbd3ee6-75ea-4f02-bdc5-2233e019990f" providerId="ADAL" clId="{5F66DD60-CF2F-4A41-9614-D4BA5E119F16}" dt="2024-11-07T08:53:00.616" v="142" actId="1036"/>
          <ac:spMkLst>
            <pc:docMk/>
            <pc:sldMk cId="3462070611" sldId="292"/>
            <ac:spMk id="85" creationId="{990E1433-AA1B-9D6F-BC2D-4C1F55023658}"/>
          </ac:spMkLst>
        </pc:spChg>
      </pc:sldChg>
      <pc:sldChg chg="del">
        <pc:chgData name="Benjamin Arnborg" userId="8cbd3ee6-75ea-4f02-bdc5-2233e019990f" providerId="ADAL" clId="{5F66DD60-CF2F-4A41-9614-D4BA5E119F16}" dt="2024-10-31T15:19:13.901" v="114" actId="47"/>
        <pc:sldMkLst>
          <pc:docMk/>
          <pc:sldMk cId="2901727907" sldId="299"/>
        </pc:sldMkLst>
      </pc:sldChg>
      <pc:sldChg chg="del">
        <pc:chgData name="Benjamin Arnborg" userId="8cbd3ee6-75ea-4f02-bdc5-2233e019990f" providerId="ADAL" clId="{5F66DD60-CF2F-4A41-9614-D4BA5E119F16}" dt="2024-10-31T09:10:15.870" v="45" actId="47"/>
        <pc:sldMkLst>
          <pc:docMk/>
          <pc:sldMk cId="2972798828" sldId="300"/>
        </pc:sldMkLst>
      </pc:sldChg>
      <pc:sldChg chg="del">
        <pc:chgData name="Benjamin Arnborg" userId="8cbd3ee6-75ea-4f02-bdc5-2233e019990f" providerId="ADAL" clId="{5F66DD60-CF2F-4A41-9614-D4BA5E119F16}" dt="2024-10-31T09:10:15.104" v="44" actId="47"/>
        <pc:sldMkLst>
          <pc:docMk/>
          <pc:sldMk cId="737833699" sldId="301"/>
        </pc:sldMkLst>
      </pc:sldChg>
      <pc:sldChg chg="del">
        <pc:chgData name="Benjamin Arnborg" userId="8cbd3ee6-75ea-4f02-bdc5-2233e019990f" providerId="ADAL" clId="{5F66DD60-CF2F-4A41-9614-D4BA5E119F16}" dt="2024-10-31T09:10:14.724" v="43" actId="47"/>
        <pc:sldMkLst>
          <pc:docMk/>
          <pc:sldMk cId="4051962584" sldId="302"/>
        </pc:sldMkLst>
      </pc:sldChg>
      <pc:sldChg chg="del">
        <pc:chgData name="Benjamin Arnborg" userId="8cbd3ee6-75ea-4f02-bdc5-2233e019990f" providerId="ADAL" clId="{5F66DD60-CF2F-4A41-9614-D4BA5E119F16}" dt="2024-10-31T09:10:13.879" v="41" actId="47"/>
        <pc:sldMkLst>
          <pc:docMk/>
          <pc:sldMk cId="49248308" sldId="303"/>
        </pc:sldMkLst>
      </pc:sldChg>
      <pc:sldChg chg="del">
        <pc:chgData name="Benjamin Arnborg" userId="8cbd3ee6-75ea-4f02-bdc5-2233e019990f" providerId="ADAL" clId="{5F66DD60-CF2F-4A41-9614-D4BA5E119F16}" dt="2024-10-31T09:10:14.420" v="42" actId="47"/>
        <pc:sldMkLst>
          <pc:docMk/>
          <pc:sldMk cId="2845691841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2024-11-07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5182F07-8467-CD4E-959D-6A253214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C10EDAE-ECD7-7F43-A787-A8EC3501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Brödtext</a:t>
            </a:r>
            <a:r>
              <a:rPr lang="en-GB" noProof="0" dirty="0"/>
              <a:t> </a:t>
            </a:r>
            <a:r>
              <a:rPr lang="en-GB" noProof="0" dirty="0" err="1"/>
              <a:t>eller</a:t>
            </a:r>
            <a:r>
              <a:rPr lang="en-GB" noProof="0" dirty="0"/>
              <a:t> </a:t>
            </a:r>
            <a:r>
              <a:rPr lang="en-GB" noProof="0" dirty="0" err="1"/>
              <a:t>punktlista</a:t>
            </a:r>
            <a:r>
              <a:rPr lang="en-GB" noProof="0" dirty="0"/>
              <a:t> </a:t>
            </a:r>
            <a:r>
              <a:rPr lang="en-GB" noProof="0" dirty="0" err="1"/>
              <a:t>helsida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1"/>
            <a:ext cx="6840000" cy="4529109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9652" y="2204864"/>
            <a:ext cx="6264696" cy="1955552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 dirty="0"/>
              <a:t>Plats för kortare text, exempelvis </a:t>
            </a:r>
            <a:br>
              <a:rPr lang="sv-SE" dirty="0"/>
            </a:br>
            <a:r>
              <a:rPr lang="sv-SE" dirty="0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7340" y="2310333"/>
            <a:ext cx="6309320" cy="1872209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Eventuell avsnittsskiljare</a:t>
            </a:r>
            <a:endParaRPr lang="en-GB" noProof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04664" y="96"/>
            <a:ext cx="11887200" cy="6492686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4"/>
            <a:ext cx="9144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74D76E40-4B9D-E841-BB9F-F7BCA98DE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80" y="1920256"/>
            <a:ext cx="2690439" cy="3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26315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4DF4423-250C-9A48-B751-F6D582913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A84FD29-DC6C-5C4F-9E54-D865886CFA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C46A704-595B-B041-96D2-C1BE8076D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BB1EAB2-5BF2-7F4D-A458-D48D8DC4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16F9458-AE62-C54E-8B73-7DF932D55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C66C596-9601-7D43-8788-D4F4785A2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7E0FA2D-9E16-794D-A3B2-25493AFD9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E52C0F1-2414-4641-BE07-F3D586E77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44" y="1"/>
            <a:ext cx="9147644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DB134BD-D244-184B-BF01-AE6C41591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4CC6778-5794-4C48-BA0B-E51F6F217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5636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854E5BC-CA27-D145-8A2B-6FA60CE1E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F0FAF18-C455-D641-82BD-50018949DA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F72F1D89-8CC0-494E-9CDD-4DE6AC141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7AEF230-4F26-AE41-8EFC-243D3BCE8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800451-4E19-F146-951A-2CEEFAF9D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41C595C-A43C-3C43-BE14-703F9D494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04CA00E-814A-FC4E-B2A5-5671E9755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8F19C04-FE5F-A944-A906-B9E7B52C3C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739E10-B527-C543-B94E-882ACF9E9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DDE3616-984A-D741-A31B-0828D4B1BB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7B2B519-9231-194D-88B5-FACAF1F8D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86B01AC-D669-D749-BC8D-CB3EA0211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2"/>
            <a:ext cx="9144000" cy="5664619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B707184-4550-994C-BF23-CD8EA2D35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C5A55EF-C467-A14B-B5C2-99AF24C764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1371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CA9530C-3E0A-AB40-87F0-76B07D63B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B6B08E9-4CA8-004D-874C-EF308A575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F5F7275-F24F-4A41-A143-097C579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A9B54086-3AA9-FE4C-8F3E-3A9D6A136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B83851E-EE91-0C45-A077-C550566E67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CF2869-5238-3441-866E-1AA9C5ACC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637237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D107943-7964-4942-B518-4EF882E0A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2BC00038-D9A1-3147-B1B7-358727301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CB84941-F94C-7744-B948-057B2DD91E5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95" y="104"/>
            <a:ext cx="3794005" cy="6492769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1DE45AD-7CFA-A64F-9DB1-60C8B18B89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49583E7-C92C-6349-9BE4-CDB75574C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78F5D6D-56D4-0544-83BB-465316C83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1960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2A6D63D-33B8-764D-B0FF-A518DB4D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067944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vänster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6E7D4C7C-1476-4342-9B39-B769E507289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680520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680520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höger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FEB0758-1612-914C-BC2D-F423C6B74EC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87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två bilder till höger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77001C9-5CAB-E145-83DC-14768439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96" y="-1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EB58EDE-19E3-3243-A064-6EF1E8987B2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452656" y="3408875"/>
            <a:ext cx="3691344" cy="3083908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7CE31AD6-A4AB-6440-9A99-0C621183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F55A5AC-779B-9743-B3ED-AE175EE044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1CF3662-3B2D-124E-B9CB-F2FF964F2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88190"/>
            <a:ext cx="4104457" cy="4529109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4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796819"/>
            <a:ext cx="856895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64929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682" r:id="rId16"/>
    <p:sldLayoutId id="2147483725" r:id="rId17"/>
    <p:sldLayoutId id="2147483731" r:id="rId18"/>
    <p:sldLayoutId id="2147483744" r:id="rId19"/>
    <p:sldLayoutId id="2147483732" r:id="rId20"/>
    <p:sldLayoutId id="2147483745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40" r:id="rId28"/>
    <p:sldLayoutId id="2147483741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D73A41-E261-B44D-909A-051960B66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348" y="1124744"/>
            <a:ext cx="6165304" cy="2016224"/>
          </a:xfrm>
        </p:spPr>
        <p:txBody>
          <a:bodyPr/>
          <a:lstStyle/>
          <a:p>
            <a:r>
              <a:rPr lang="sv-SE" sz="7000" dirty="0"/>
              <a:t>Att tänka på:</a:t>
            </a:r>
            <a:br>
              <a:rPr lang="sv-SE" sz="7000" dirty="0"/>
            </a:br>
            <a:br>
              <a:rPr lang="sv-SE" sz="7000" dirty="0"/>
            </a:br>
            <a:r>
              <a:rPr lang="sv-SE" sz="4000" dirty="0"/>
              <a:t>De sista utsläppsrätterna för uteslutna anläggningar</a:t>
            </a:r>
          </a:p>
        </p:txBody>
      </p:sp>
    </p:spTree>
    <p:extLst>
      <p:ext uri="{BB962C8B-B14F-4D97-AF65-F5344CB8AC3E}">
        <p14:creationId xmlns:p14="http://schemas.microsoft.com/office/powerpoint/2010/main" val="232812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25097AD-1CE6-2046-9509-F493E60C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9D18746-0826-C448-A3B1-9B456F88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D6B39A7-1A17-4247-9166-44059778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Anläggning som utesluts från och med 1 januari 2026</a:t>
            </a:r>
          </a:p>
        </p:txBody>
      </p:sp>
      <p:sp>
        <p:nvSpPr>
          <p:cNvPr id="30" name="Pil: höger 29">
            <a:extLst>
              <a:ext uri="{FF2B5EF4-FFF2-40B4-BE49-F238E27FC236}">
                <a16:creationId xmlns:a16="http://schemas.microsoft.com/office/drawing/2014/main" id="{00F80FD5-6E27-938D-1ADD-F55E702B8910}"/>
              </a:ext>
            </a:extLst>
          </p:cNvPr>
          <p:cNvSpPr/>
          <p:nvPr/>
        </p:nvSpPr>
        <p:spPr>
          <a:xfrm>
            <a:off x="107504" y="3299135"/>
            <a:ext cx="8928992" cy="25973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4D507B8-B855-6F94-86D7-C15821549927}"/>
              </a:ext>
            </a:extLst>
          </p:cNvPr>
          <p:cNvSpPr txBox="1"/>
          <p:nvPr/>
        </p:nvSpPr>
        <p:spPr>
          <a:xfrm>
            <a:off x="1502171" y="352507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2025</a:t>
            </a:r>
            <a:endParaRPr lang="sv-SE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E9870B24-BE2B-8EF2-975B-7229974CDCBF}"/>
              </a:ext>
            </a:extLst>
          </p:cNvPr>
          <p:cNvSpPr txBox="1"/>
          <p:nvPr/>
        </p:nvSpPr>
        <p:spPr>
          <a:xfrm>
            <a:off x="6660232" y="352507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2026</a:t>
            </a:r>
            <a:endParaRPr lang="sv-SE" dirty="0"/>
          </a:p>
        </p:txBody>
      </p: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85299017-3D6B-1745-DD88-F158488E58EC}"/>
              </a:ext>
            </a:extLst>
          </p:cNvPr>
          <p:cNvCxnSpPr/>
          <p:nvPr/>
        </p:nvCxnSpPr>
        <p:spPr>
          <a:xfrm>
            <a:off x="4499992" y="2852936"/>
            <a:ext cx="0" cy="115212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Grupp 65">
            <a:extLst>
              <a:ext uri="{FF2B5EF4-FFF2-40B4-BE49-F238E27FC236}">
                <a16:creationId xmlns:a16="http://schemas.microsoft.com/office/drawing/2014/main" id="{D4537548-73A6-3AF4-F040-C217E749FD03}"/>
              </a:ext>
            </a:extLst>
          </p:cNvPr>
          <p:cNvGrpSpPr/>
          <p:nvPr/>
        </p:nvGrpSpPr>
        <p:grpSpPr>
          <a:xfrm>
            <a:off x="4581707" y="5503859"/>
            <a:ext cx="3086100" cy="917701"/>
            <a:chOff x="4581707" y="5503859"/>
            <a:chExt cx="3086100" cy="917701"/>
          </a:xfrm>
        </p:grpSpPr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71B62C8E-CB3C-3AF5-765C-6383CC8D3F84}"/>
                </a:ext>
              </a:extLst>
            </p:cNvPr>
            <p:cNvSpPr txBox="1"/>
            <p:nvPr/>
          </p:nvSpPr>
          <p:spPr>
            <a:xfrm>
              <a:off x="4608004" y="5503859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Förkortningar:</a:t>
              </a:r>
            </a:p>
            <a:p>
              <a:endParaRPr lang="sv-SE" dirty="0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839438D2-8DA9-1205-919E-B8129B4DB48B}"/>
                </a:ext>
              </a:extLst>
            </p:cNvPr>
            <p:cNvSpPr txBox="1"/>
            <p:nvPr/>
          </p:nvSpPr>
          <p:spPr>
            <a:xfrm>
              <a:off x="4581707" y="5898340"/>
              <a:ext cx="3086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/>
                <a:t>VNR = Verksamhetsnivårapport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/>
                <a:t>UR = Utsläppsrapport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EABD392B-2EC0-C993-F64E-D9D07C58628F}"/>
              </a:ext>
            </a:extLst>
          </p:cNvPr>
          <p:cNvGrpSpPr/>
          <p:nvPr/>
        </p:nvGrpSpPr>
        <p:grpSpPr>
          <a:xfrm>
            <a:off x="1763688" y="1818185"/>
            <a:ext cx="1303958" cy="1124423"/>
            <a:chOff x="1860021" y="1811892"/>
            <a:chExt cx="1303958" cy="1124423"/>
          </a:xfrm>
        </p:grpSpPr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B6799643-37E2-43D6-30A4-996F734EA8A0}"/>
                </a:ext>
              </a:extLst>
            </p:cNvPr>
            <p:cNvSpPr txBox="1"/>
            <p:nvPr/>
          </p:nvSpPr>
          <p:spPr>
            <a:xfrm>
              <a:off x="1939843" y="181189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30 juni</a:t>
              </a:r>
            </a:p>
          </p:txBody>
        </p:sp>
        <p:cxnSp>
          <p:nvCxnSpPr>
            <p:cNvPr id="53" name="Rak koppling 52">
              <a:extLst>
                <a:ext uri="{FF2B5EF4-FFF2-40B4-BE49-F238E27FC236}">
                  <a16:creationId xmlns:a16="http://schemas.microsoft.com/office/drawing/2014/main" id="{943FA9C0-5418-9026-1485-6E7D1343C5BB}"/>
                </a:ext>
              </a:extLst>
            </p:cNvPr>
            <p:cNvCxnSpPr/>
            <p:nvPr/>
          </p:nvCxnSpPr>
          <p:spPr>
            <a:xfrm>
              <a:off x="2011851" y="2181224"/>
              <a:ext cx="8640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B55CF704-FD83-0300-C36D-2D45A2A14AC0}"/>
                </a:ext>
              </a:extLst>
            </p:cNvPr>
            <p:cNvSpPr txBox="1"/>
            <p:nvPr/>
          </p:nvSpPr>
          <p:spPr>
            <a:xfrm>
              <a:off x="1860021" y="2413095"/>
              <a:ext cx="1224135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Utfärdande</a:t>
              </a:r>
            </a:p>
            <a:p>
              <a:r>
                <a:rPr lang="sv-SE" sz="1400" dirty="0"/>
                <a:t>för 2025</a:t>
              </a:r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05C3AE46-72DE-9AE9-E0C6-B3C853EA744C}"/>
              </a:ext>
            </a:extLst>
          </p:cNvPr>
          <p:cNvGrpSpPr/>
          <p:nvPr/>
        </p:nvGrpSpPr>
        <p:grpSpPr>
          <a:xfrm>
            <a:off x="251520" y="5301208"/>
            <a:ext cx="2592288" cy="1094915"/>
            <a:chOff x="251520" y="5301208"/>
            <a:chExt cx="2592288" cy="1094915"/>
          </a:xfrm>
        </p:grpSpPr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83AFFD26-8F66-133F-4A44-090178381689}"/>
                </a:ext>
              </a:extLst>
            </p:cNvPr>
            <p:cNvSpPr/>
            <p:nvPr/>
          </p:nvSpPr>
          <p:spPr>
            <a:xfrm>
              <a:off x="294966" y="5356009"/>
              <a:ext cx="244586" cy="259731"/>
            </a:xfrm>
            <a:prstGeom prst="ellipse">
              <a:avLst/>
            </a:prstGeom>
            <a:solidFill>
              <a:srgbClr val="F8B4D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4" name="Ellips 43">
              <a:extLst>
                <a:ext uri="{FF2B5EF4-FFF2-40B4-BE49-F238E27FC236}">
                  <a16:creationId xmlns:a16="http://schemas.microsoft.com/office/drawing/2014/main" id="{4776B7C9-432B-65E5-A77B-5F3CA2001CE1}"/>
                </a:ext>
              </a:extLst>
            </p:cNvPr>
            <p:cNvSpPr/>
            <p:nvPr/>
          </p:nvSpPr>
          <p:spPr>
            <a:xfrm>
              <a:off x="294966" y="5721567"/>
              <a:ext cx="244586" cy="2597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93E1912E-ACEC-C7B6-BACD-633FB5D37582}"/>
                </a:ext>
              </a:extLst>
            </p:cNvPr>
            <p:cNvSpPr txBox="1"/>
            <p:nvPr/>
          </p:nvSpPr>
          <p:spPr>
            <a:xfrm>
              <a:off x="647564" y="5301208"/>
              <a:ext cx="1476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Tilldelning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EDC80328-C168-CB61-5C08-099D3C5D74A8}"/>
                </a:ext>
              </a:extLst>
            </p:cNvPr>
            <p:cNvSpPr txBox="1"/>
            <p:nvPr/>
          </p:nvSpPr>
          <p:spPr>
            <a:xfrm>
              <a:off x="647564" y="5721567"/>
              <a:ext cx="2196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Övervakning/rapportering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60E19FCA-E272-1A6D-908D-C4AF76B25D76}"/>
                </a:ext>
              </a:extLst>
            </p:cNvPr>
            <p:cNvSpPr txBox="1"/>
            <p:nvPr/>
          </p:nvSpPr>
          <p:spPr>
            <a:xfrm>
              <a:off x="251520" y="6165304"/>
              <a:ext cx="357697" cy="1680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sv-SE" sz="1400" dirty="0"/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D2A12D57-453C-64DF-9E03-C55BBF37BA4A}"/>
                </a:ext>
              </a:extLst>
            </p:cNvPr>
            <p:cNvSpPr txBox="1"/>
            <p:nvPr/>
          </p:nvSpPr>
          <p:spPr>
            <a:xfrm>
              <a:off x="676644" y="6088346"/>
              <a:ext cx="1476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Utsläppsrätter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B11E3BA0-6310-AAEC-160E-BB37642C4EF3}"/>
              </a:ext>
            </a:extLst>
          </p:cNvPr>
          <p:cNvGrpSpPr/>
          <p:nvPr/>
        </p:nvGrpSpPr>
        <p:grpSpPr>
          <a:xfrm>
            <a:off x="6724426" y="1819587"/>
            <a:ext cx="1303958" cy="1339867"/>
            <a:chOff x="1860021" y="1811892"/>
            <a:chExt cx="1303958" cy="1339867"/>
          </a:xfrm>
        </p:grpSpPr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D9013AA5-BB9D-6D0A-C2EC-6C2A7393ECD6}"/>
                </a:ext>
              </a:extLst>
            </p:cNvPr>
            <p:cNvSpPr txBox="1"/>
            <p:nvPr/>
          </p:nvSpPr>
          <p:spPr>
            <a:xfrm>
              <a:off x="1939843" y="181189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30 </a:t>
              </a:r>
              <a:r>
                <a:rPr lang="sv-SE" dirty="0" err="1"/>
                <a:t>sept</a:t>
              </a:r>
              <a:endParaRPr lang="sv-SE" dirty="0"/>
            </a:p>
          </p:txBody>
        </p: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CFFD9486-5218-226E-4030-4E92B915654F}"/>
                </a:ext>
              </a:extLst>
            </p:cNvPr>
            <p:cNvCxnSpPr/>
            <p:nvPr/>
          </p:nvCxnSpPr>
          <p:spPr>
            <a:xfrm>
              <a:off x="2011851" y="2181224"/>
              <a:ext cx="8640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A0DED7FB-1808-B8FE-2D01-5AF3A9281BD9}"/>
                </a:ext>
              </a:extLst>
            </p:cNvPr>
            <p:cNvSpPr txBox="1"/>
            <p:nvPr/>
          </p:nvSpPr>
          <p:spPr>
            <a:xfrm>
              <a:off x="1860021" y="2413095"/>
              <a:ext cx="1224135" cy="7386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Överlämning för 2025 års utsläpp</a:t>
              </a:r>
            </a:p>
          </p:txBody>
        </p:sp>
      </p:grpSp>
      <p:sp>
        <p:nvSpPr>
          <p:cNvPr id="68" name="textruta 67">
            <a:extLst>
              <a:ext uri="{FF2B5EF4-FFF2-40B4-BE49-F238E27FC236}">
                <a16:creationId xmlns:a16="http://schemas.microsoft.com/office/drawing/2014/main" id="{8EBBA95E-9765-2AEF-709C-6DB27D645699}"/>
              </a:ext>
            </a:extLst>
          </p:cNvPr>
          <p:cNvSpPr txBox="1"/>
          <p:nvPr/>
        </p:nvSpPr>
        <p:spPr>
          <a:xfrm>
            <a:off x="4886547" y="181014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31 mars</a:t>
            </a:r>
          </a:p>
        </p:txBody>
      </p: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29579A59-36B6-C232-D51D-0D8CE1E39186}"/>
              </a:ext>
            </a:extLst>
          </p:cNvPr>
          <p:cNvCxnSpPr/>
          <p:nvPr/>
        </p:nvCxnSpPr>
        <p:spPr>
          <a:xfrm>
            <a:off x="4958555" y="2179481"/>
            <a:ext cx="8640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Ellips 71">
            <a:extLst>
              <a:ext uri="{FF2B5EF4-FFF2-40B4-BE49-F238E27FC236}">
                <a16:creationId xmlns:a16="http://schemas.microsoft.com/office/drawing/2014/main" id="{75E04830-A743-1D74-230A-8A1543A16979}"/>
              </a:ext>
            </a:extLst>
          </p:cNvPr>
          <p:cNvSpPr/>
          <p:nvPr/>
        </p:nvSpPr>
        <p:spPr>
          <a:xfrm>
            <a:off x="5105091" y="2364790"/>
            <a:ext cx="624223" cy="5974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740A9D35-3696-7D45-962D-DF638B7A1A37}"/>
              </a:ext>
            </a:extLst>
          </p:cNvPr>
          <p:cNvSpPr txBox="1"/>
          <p:nvPr/>
        </p:nvSpPr>
        <p:spPr>
          <a:xfrm>
            <a:off x="4908168" y="2338123"/>
            <a:ext cx="101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UR</a:t>
            </a:r>
          </a:p>
          <a:p>
            <a:pPr algn="ctr"/>
            <a:r>
              <a:rPr lang="sv-SE" sz="1400" dirty="0"/>
              <a:t>(2025)</a:t>
            </a:r>
          </a:p>
        </p:txBody>
      </p:sp>
      <p:grpSp>
        <p:nvGrpSpPr>
          <p:cNvPr id="75" name="Grupp 74">
            <a:extLst>
              <a:ext uri="{FF2B5EF4-FFF2-40B4-BE49-F238E27FC236}">
                <a16:creationId xmlns:a16="http://schemas.microsoft.com/office/drawing/2014/main" id="{3E406239-A2B4-6CFD-D4C6-85C7BBFD4FB4}"/>
              </a:ext>
            </a:extLst>
          </p:cNvPr>
          <p:cNvGrpSpPr/>
          <p:nvPr/>
        </p:nvGrpSpPr>
        <p:grpSpPr>
          <a:xfrm>
            <a:off x="3131840" y="1819587"/>
            <a:ext cx="1303958" cy="1339867"/>
            <a:chOff x="1860021" y="1811892"/>
            <a:chExt cx="1303958" cy="1339867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C9A77B98-0409-2608-1C65-6AE4022F7112}"/>
                </a:ext>
              </a:extLst>
            </p:cNvPr>
            <p:cNvSpPr txBox="1"/>
            <p:nvPr/>
          </p:nvSpPr>
          <p:spPr>
            <a:xfrm>
              <a:off x="1939843" y="181189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30 </a:t>
              </a:r>
              <a:r>
                <a:rPr lang="sv-SE" dirty="0" err="1"/>
                <a:t>sept</a:t>
              </a:r>
              <a:endParaRPr lang="sv-SE" dirty="0"/>
            </a:p>
          </p:txBody>
        </p:sp>
        <p:cxnSp>
          <p:nvCxnSpPr>
            <p:cNvPr id="77" name="Rak koppling 76">
              <a:extLst>
                <a:ext uri="{FF2B5EF4-FFF2-40B4-BE49-F238E27FC236}">
                  <a16:creationId xmlns:a16="http://schemas.microsoft.com/office/drawing/2014/main" id="{13E73396-45EB-C453-8428-579200F2A02D}"/>
                </a:ext>
              </a:extLst>
            </p:cNvPr>
            <p:cNvCxnSpPr/>
            <p:nvPr/>
          </p:nvCxnSpPr>
          <p:spPr>
            <a:xfrm>
              <a:off x="2011851" y="2181224"/>
              <a:ext cx="8640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F462ADC5-2A5D-F1DA-6F0E-563B1010B198}"/>
                </a:ext>
              </a:extLst>
            </p:cNvPr>
            <p:cNvSpPr txBox="1"/>
            <p:nvPr/>
          </p:nvSpPr>
          <p:spPr>
            <a:xfrm>
              <a:off x="1860021" y="2413095"/>
              <a:ext cx="1224135" cy="7386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Överlämning för 2024 års utsläpp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5729264B-8BB4-3203-0D34-94F325F223BC}"/>
              </a:ext>
            </a:extLst>
          </p:cNvPr>
          <p:cNvGrpSpPr/>
          <p:nvPr/>
        </p:nvGrpSpPr>
        <p:grpSpPr>
          <a:xfrm>
            <a:off x="-96524" y="1819685"/>
            <a:ext cx="1754025" cy="1092064"/>
            <a:chOff x="-96524" y="1819685"/>
            <a:chExt cx="1754025" cy="1092064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2765C592-A489-5294-BDEB-6411BE9CAC52}"/>
                </a:ext>
              </a:extLst>
            </p:cNvPr>
            <p:cNvSpPr txBox="1"/>
            <p:nvPr/>
          </p:nvSpPr>
          <p:spPr>
            <a:xfrm>
              <a:off x="278035" y="181968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31 mars</a:t>
              </a:r>
            </a:p>
          </p:txBody>
        </p:sp>
        <p:cxnSp>
          <p:nvCxnSpPr>
            <p:cNvPr id="38" name="Rak koppling 37">
              <a:extLst>
                <a:ext uri="{FF2B5EF4-FFF2-40B4-BE49-F238E27FC236}">
                  <a16:creationId xmlns:a16="http://schemas.microsoft.com/office/drawing/2014/main" id="{6F9C6DB3-61A2-9B97-C87B-362B90B6FF78}"/>
                </a:ext>
              </a:extLst>
            </p:cNvPr>
            <p:cNvCxnSpPr/>
            <p:nvPr/>
          </p:nvCxnSpPr>
          <p:spPr>
            <a:xfrm>
              <a:off x="350043" y="2189017"/>
              <a:ext cx="8640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Ellips 81">
              <a:extLst>
                <a:ext uri="{FF2B5EF4-FFF2-40B4-BE49-F238E27FC236}">
                  <a16:creationId xmlns:a16="http://schemas.microsoft.com/office/drawing/2014/main" id="{CE7319C6-E1AB-1926-B08E-66EA2914F2EA}"/>
                </a:ext>
              </a:extLst>
            </p:cNvPr>
            <p:cNvSpPr/>
            <p:nvPr/>
          </p:nvSpPr>
          <p:spPr>
            <a:xfrm>
              <a:off x="836212" y="2306410"/>
              <a:ext cx="624223" cy="5974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Ellips 82">
              <a:extLst>
                <a:ext uri="{FF2B5EF4-FFF2-40B4-BE49-F238E27FC236}">
                  <a16:creationId xmlns:a16="http://schemas.microsoft.com/office/drawing/2014/main" id="{9536D6C6-ABB5-76CD-1B90-BBDA3C744D2A}"/>
                </a:ext>
              </a:extLst>
            </p:cNvPr>
            <p:cNvSpPr/>
            <p:nvPr/>
          </p:nvSpPr>
          <p:spPr>
            <a:xfrm>
              <a:off x="100543" y="2314334"/>
              <a:ext cx="624223" cy="597415"/>
            </a:xfrm>
            <a:prstGeom prst="ellipse">
              <a:avLst/>
            </a:prstGeom>
            <a:solidFill>
              <a:srgbClr val="F8B4D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668FF6C2-680F-44CF-B08D-6FB27AE26C30}"/>
                </a:ext>
              </a:extLst>
            </p:cNvPr>
            <p:cNvSpPr txBox="1"/>
            <p:nvPr/>
          </p:nvSpPr>
          <p:spPr>
            <a:xfrm>
              <a:off x="-96524" y="2331147"/>
              <a:ext cx="1018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/>
                <a:t>VNR</a:t>
              </a:r>
            </a:p>
            <a:p>
              <a:pPr algn="ctr"/>
              <a:r>
                <a:rPr lang="sv-SE" sz="1400" dirty="0"/>
                <a:t>(2024)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8648B73E-2BFC-1EB0-9AA7-16D805AF566A}"/>
                </a:ext>
              </a:extLst>
            </p:cNvPr>
            <p:cNvSpPr txBox="1"/>
            <p:nvPr/>
          </p:nvSpPr>
          <p:spPr>
            <a:xfrm>
              <a:off x="639145" y="2320612"/>
              <a:ext cx="1018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/>
                <a:t>UR</a:t>
              </a:r>
            </a:p>
            <a:p>
              <a:pPr algn="ctr"/>
              <a:r>
                <a:rPr lang="sv-SE" sz="1400" dirty="0"/>
                <a:t>(2024)</a:t>
              </a:r>
            </a:p>
          </p:txBody>
        </p:sp>
      </p:grpSp>
      <p:sp>
        <p:nvSpPr>
          <p:cNvPr id="85" name="textruta 84">
            <a:extLst>
              <a:ext uri="{FF2B5EF4-FFF2-40B4-BE49-F238E27FC236}">
                <a16:creationId xmlns:a16="http://schemas.microsoft.com/office/drawing/2014/main" id="{990E1433-AA1B-9D6F-BC2D-4C1F55023658}"/>
              </a:ext>
            </a:extLst>
          </p:cNvPr>
          <p:cNvSpPr txBox="1"/>
          <p:nvPr/>
        </p:nvSpPr>
        <p:spPr>
          <a:xfrm>
            <a:off x="2426298" y="4305870"/>
            <a:ext cx="4593969" cy="92333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Sista tilldelningen är för utsläppsåret 2025, men utsläppsrätter ska överlämnas även 2026!</a:t>
            </a:r>
          </a:p>
        </p:txBody>
      </p:sp>
    </p:spTree>
    <p:extLst>
      <p:ext uri="{BB962C8B-B14F-4D97-AF65-F5344CB8AC3E}">
        <p14:creationId xmlns:p14="http://schemas.microsoft.com/office/powerpoint/2010/main" val="34620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/>
      <p:bldP spid="8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0E7DA2-385C-4D0E-9A94-FC09CF2C24CB}" vid="{F97C81B2-09CA-464D-8B25-CD51D6C3E4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exempelpresentation-4-3 ljus</Template>
  <TotalTime>78</TotalTime>
  <Words>92</Words>
  <Application>Microsoft Office PowerPoint</Application>
  <PresentationFormat>Bildspel på skärmen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Office-tema</vt:lpstr>
      <vt:lpstr>Att tänka på:  De sista utsläppsrätterna för uteslutna anläggningar</vt:lpstr>
      <vt:lpstr>Anläggning som utesluts från och med 1 januari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Arnborg</dc:creator>
  <cp:lastModifiedBy>Benjamin Arnborg</cp:lastModifiedBy>
  <cp:revision>1</cp:revision>
  <dcterms:created xsi:type="dcterms:W3CDTF">2024-10-30T12:04:45Z</dcterms:created>
  <dcterms:modified xsi:type="dcterms:W3CDTF">2024-11-07T08:54:32Z</dcterms:modified>
</cp:coreProperties>
</file>