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33"/>
  </p:notesMasterIdLst>
  <p:sldIdLst>
    <p:sldId id="285" r:id="rId5"/>
    <p:sldId id="318" r:id="rId6"/>
    <p:sldId id="290" r:id="rId7"/>
    <p:sldId id="319" r:id="rId8"/>
    <p:sldId id="320" r:id="rId9"/>
    <p:sldId id="321" r:id="rId10"/>
    <p:sldId id="291" r:id="rId11"/>
    <p:sldId id="292" r:id="rId12"/>
    <p:sldId id="289" r:id="rId13"/>
    <p:sldId id="295"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8" r:id="rId30"/>
    <p:sldId id="297" r:id="rId31"/>
    <p:sldId id="298" r:id="rId32"/>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0330" autoAdjust="0"/>
  </p:normalViewPr>
  <p:slideViewPr>
    <p:cSldViewPr>
      <p:cViewPr varScale="1">
        <p:scale>
          <a:sx n="121" d="100"/>
          <a:sy n="121" d="100"/>
        </p:scale>
        <p:origin x="912" y="102"/>
      </p:cViewPr>
      <p:guideLst>
        <p:guide orient="horz" pos="1620"/>
        <p:guide pos="2880"/>
        <p:guide pos="56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2022-11-29</a:t>
            </a:fld>
            <a:endParaRPr lang="sv-SE" dirty="0"/>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dirty="0"/>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Denna bild syns inte i uppspelning.</a:t>
            </a:r>
            <a:r>
              <a:rPr lang="sv-SE" baseline="0"/>
              <a:t> OBS, se till att följa ovanstående om bildrättigheter.</a:t>
            </a:r>
          </a:p>
          <a:p>
            <a:endParaRPr lang="sv-SE" baseline="0"/>
          </a:p>
          <a:p>
            <a:r>
              <a:rPr lang="sv-SE" baseline="0"/>
              <a:t>TIPS inför din presentation:</a:t>
            </a:r>
          </a:p>
          <a:p>
            <a:endParaRPr lang="sv-SE" sz="1200" b="1" kern="1200" cap="all">
              <a:solidFill>
                <a:schemeClr val="tx1"/>
              </a:solidFill>
              <a:effectLst/>
              <a:latin typeface="+mn-lt"/>
              <a:ea typeface="+mn-ea"/>
              <a:cs typeface="+mn-cs"/>
            </a:endParaRPr>
          </a:p>
          <a:p>
            <a:r>
              <a:rPr lang="sv-SE" sz="1200" b="1" kern="1200" cap="all">
                <a:solidFill>
                  <a:schemeClr val="tx1"/>
                </a:solidFill>
                <a:effectLst/>
                <a:latin typeface="+mn-lt"/>
                <a:ea typeface="+mn-ea"/>
                <a:cs typeface="+mn-cs"/>
              </a:rPr>
              <a:t>skriv ditt eget Manus</a:t>
            </a:r>
          </a:p>
          <a:p>
            <a:r>
              <a:rPr lang="sv-SE" sz="1200" kern="1200">
                <a:solidFill>
                  <a:schemeClr val="tx1"/>
                </a:solidFill>
                <a:effectLst/>
                <a:latin typeface="+mn-lt"/>
                <a:ea typeface="+mn-ea"/>
                <a:cs typeface="+mn-cs"/>
              </a:rPr>
              <a:t>Ett bra första steg är att skriva ett talmanus. På så sätt kan du laborera och strukturera upp ditt innehåll och plocka till eller dra ifrån för olika målgrupper eller talartider. Innan du börjar. Se till att definiera vad du främst vill uppnå. Vill du engagera, skapa insikter eller få andra att agera? Se till att detta sedan genomsyrar din presentation så att du blir tydlig.</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INLEDNING – börja gärna presentationen med en inblick om dig. Ett bra knep är att berätta något inom ämnet som engagerar dig, då smittar ditt engagemang av sig på resten av din presentation. Du kan också involvera publiken med en handuppräckningsfråga i ämnet. På så sätt engagerar du och får publikens lyssnande. Se till att din inledning är väl inrepeterad så minskar du eventuell nervositet.</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BUDSKAP – upprepa det du vill ha sagt tre gånger så att du kan vara säker på att publiken minns det.</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FAKTA, ARGUMENT och PÅSTÅENDEN – se upp med generaliseringar och påståenden. Se till att ha källor till hands för att inte förlora i trovärdighet. Vikta ditt innehåll så att positivt uppvägs med negativt, utmaningar med lösningar och argument med motargument. Uppräkningar bör hålla sig till talet tre. Två känns för få och fyra blir för mycket.</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AVSLUTNING – Se till att ditt budskap upprepas och att du upprepar det du vill att publiken ska göra och känna när de lämnar rummet. Din avslutning är det som publiken minns mest.</a:t>
            </a: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Se till att skapa ditt eget manus och väv in det du är bra på så att du känner dig trygg och får lust att berätta. Det kan vara ett rikt bildspråk, tydliga argument, retoriska frågor, pedagogiska liknelser, </a:t>
            </a:r>
            <a:r>
              <a:rPr lang="sv-SE" sz="1200" kern="1200" err="1">
                <a:solidFill>
                  <a:schemeClr val="tx1"/>
                </a:solidFill>
                <a:effectLst/>
                <a:latin typeface="+mn-lt"/>
                <a:ea typeface="+mn-ea"/>
                <a:cs typeface="+mn-cs"/>
              </a:rPr>
              <a:t>storytelling</a:t>
            </a:r>
            <a:r>
              <a:rPr lang="sv-SE" sz="1200" kern="1200">
                <a:solidFill>
                  <a:schemeClr val="tx1"/>
                </a:solidFill>
                <a:effectLst/>
                <a:latin typeface="+mn-lt"/>
                <a:ea typeface="+mn-ea"/>
                <a:cs typeface="+mn-cs"/>
              </a:rPr>
              <a:t> eller något annat. Eller låna någon annans som du tycker är bra, det går även bra att berätta att ”min kollega Anna har en jättebra liknelse om detta…”.</a:t>
            </a:r>
          </a:p>
          <a:p>
            <a:r>
              <a:rPr lang="sv-SE" sz="1200" kern="1200">
                <a:solidFill>
                  <a:schemeClr val="tx1"/>
                </a:solidFill>
                <a:effectLst/>
                <a:latin typeface="+mn-lt"/>
                <a:ea typeface="+mn-ea"/>
                <a:cs typeface="+mn-cs"/>
              </a:rPr>
              <a:t>När ditt manus är färdigt. Läs högt och se till att det är talspråk. Inkludera alla och förklara knepiga ord, alltid. Testa ditt manus på olika personer, då upptäcker du otydligheter.</a:t>
            </a:r>
          </a:p>
          <a:p>
            <a:endParaRPr lang="sv-SE" sz="1200" kern="1200">
              <a:solidFill>
                <a:schemeClr val="tx1"/>
              </a:solidFill>
              <a:effectLst/>
              <a:latin typeface="+mn-lt"/>
              <a:ea typeface="+mn-ea"/>
              <a:cs typeface="+mn-cs"/>
            </a:endParaRPr>
          </a:p>
          <a:p>
            <a:r>
              <a:rPr lang="sv-SE" sz="1200" b="1" kern="1200">
                <a:solidFill>
                  <a:schemeClr val="tx1"/>
                </a:solidFill>
                <a:effectLst/>
                <a:latin typeface="+mn-lt"/>
                <a:ea typeface="+mn-ea"/>
                <a:cs typeface="+mn-cs"/>
              </a:rPr>
              <a:t>Powerpoint-presentationer</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Kom ihåg följande när/om du använder en </a:t>
            </a:r>
            <a:r>
              <a:rPr lang="sv-SE" sz="1200" kern="1200" err="1">
                <a:solidFill>
                  <a:schemeClr val="tx1"/>
                </a:solidFill>
                <a:effectLst/>
                <a:latin typeface="+mn-lt"/>
                <a:ea typeface="+mn-ea"/>
                <a:cs typeface="+mn-cs"/>
              </a:rPr>
              <a:t>ppt</a:t>
            </a:r>
            <a:r>
              <a:rPr lang="sv-SE" sz="1200" kern="1200">
                <a:solidFill>
                  <a:schemeClr val="tx1"/>
                </a:solidFill>
                <a:effectLst/>
                <a:latin typeface="+mn-lt"/>
                <a:ea typeface="+mn-ea"/>
                <a:cs typeface="+mn-cs"/>
              </a:rPr>
              <a:t>-presentation: </a:t>
            </a:r>
            <a:r>
              <a:rPr lang="sv-SE" sz="1200" b="1" kern="1200">
                <a:solidFill>
                  <a:schemeClr val="tx1"/>
                </a:solidFill>
                <a:effectLst/>
                <a:latin typeface="+mn-lt"/>
                <a:ea typeface="+mn-ea"/>
                <a:cs typeface="+mn-cs"/>
              </a:rPr>
              <a:t>Den ska vara ett stöd för publiken att hänga med i det du berättar.</a:t>
            </a:r>
            <a:r>
              <a:rPr lang="sv-SE" sz="1200" kern="1200">
                <a:solidFill>
                  <a:schemeClr val="tx1"/>
                </a:solidFill>
                <a:effectLst/>
                <a:latin typeface="+mn-lt"/>
                <a:ea typeface="+mn-ea"/>
                <a:cs typeface="+mn-cs"/>
              </a:rPr>
              <a:t> Använd inte presentationen som ditt talmanus och stöd. Kom ihåg detta, </a:t>
            </a:r>
            <a:r>
              <a:rPr lang="sv-SE" sz="1200" b="1" kern="1200">
                <a:solidFill>
                  <a:schemeClr val="tx1"/>
                </a:solidFill>
                <a:effectLst/>
                <a:latin typeface="+mn-lt"/>
                <a:ea typeface="+mn-ea"/>
                <a:cs typeface="+mn-cs"/>
              </a:rPr>
              <a:t>det är viktigt om du ska nå fram.</a:t>
            </a:r>
            <a:endParaRPr lang="sv-SE" sz="1200" kern="1200">
              <a:solidFill>
                <a:schemeClr val="tx1"/>
              </a:solidFill>
              <a:effectLst/>
              <a:latin typeface="+mn-lt"/>
              <a:ea typeface="+mn-ea"/>
              <a:cs typeface="+mn-cs"/>
            </a:endParaRP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Fortsätt prata till publiken och börja inte prata in mot skärmen där bilderna visas. </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Var tyst en stund efter varje bildbyte så att publiken hinner läsa av och sedan börja lyssna på dig igen. Missar du detta, missar publiken det du berättar.</a:t>
            </a:r>
          </a:p>
          <a:p>
            <a:endParaRPr lang="sv-SE"/>
          </a:p>
        </p:txBody>
      </p:sp>
      <p:sp>
        <p:nvSpPr>
          <p:cNvPr id="4" name="Platshållare för bildnummer 3"/>
          <p:cNvSpPr>
            <a:spLocks noGrp="1"/>
          </p:cNvSpPr>
          <p:nvPr>
            <p:ph type="sldNum" sz="quarter" idx="10"/>
          </p:nvPr>
        </p:nvSpPr>
        <p:spPr/>
        <p:txBody>
          <a:bodyPr/>
          <a:lstStyle/>
          <a:p>
            <a:fld id="{97AE7156-62F3-4CA3-9C03-D68BF7374B4F}" type="slidenum">
              <a:rPr lang="sv-SE" smtClean="0"/>
              <a:t>2</a:t>
            </a:fld>
            <a:endParaRPr lang="sv-SE"/>
          </a:p>
        </p:txBody>
      </p:sp>
    </p:spTree>
    <p:extLst>
      <p:ext uri="{BB962C8B-B14F-4D97-AF65-F5344CB8AC3E}">
        <p14:creationId xmlns:p14="http://schemas.microsoft.com/office/powerpoint/2010/main" val="293623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endParaRPr lang="sv-SE" dirty="0"/>
          </a:p>
          <a:p>
            <a:endParaRPr lang="sv-SE" dirty="0"/>
          </a:p>
          <a:p>
            <a:r>
              <a:rPr lang="sv-SE" dirty="0"/>
              <a:t>Lösningen på de olika problemen är att arbeta med hållbar dagvattenhantering.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Beskriv att hållbar dagvattenhantering </a:t>
            </a:r>
            <a:r>
              <a:rPr lang="sv-SE" dirty="0"/>
              <a:t>är ett samlingsbegrepp som innefattar många olika delar och lösningar i ett avrinningsområde.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Beskriv att det oftast krävs ett arbete i både den nya och i den befintliga bebyggda miljön.</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dirty="0"/>
          </a:p>
        </p:txBody>
      </p:sp>
    </p:spTree>
    <p:extLst>
      <p:ext uri="{BB962C8B-B14F-4D97-AF65-F5344CB8AC3E}">
        <p14:creationId xmlns:p14="http://schemas.microsoft.com/office/powerpoint/2010/main" val="19272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dirty="0"/>
          </a:p>
        </p:txBody>
      </p:sp>
    </p:spTree>
    <p:extLst>
      <p:ext uri="{BB962C8B-B14F-4D97-AF65-F5344CB8AC3E}">
        <p14:creationId xmlns:p14="http://schemas.microsoft.com/office/powerpoint/2010/main" val="347242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 – kan tas bort.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Nedan följer exempel på dagvattenlösningar, gör ett urval utifrån relevans och målgrupp.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dirty="0"/>
          </a:p>
        </p:txBody>
      </p:sp>
    </p:spTree>
    <p:extLst>
      <p:ext uri="{BB962C8B-B14F-4D97-AF65-F5344CB8AC3E}">
        <p14:creationId xmlns:p14="http://schemas.microsoft.com/office/powerpoint/2010/main" val="246750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latin typeface="Times New Roman"/>
                <a:cs typeface="Times New Roman"/>
              </a:rPr>
              <a:t>OBS! får ej revideras</a:t>
            </a:r>
            <a:endParaRPr lang="sv-SE" b="0"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a:defRPr/>
            </a:pPr>
            <a:r>
              <a:rPr lang="sv-SE" b="0" dirty="0">
                <a:latin typeface="Times New Roman"/>
                <a:cs typeface="Times New Roman"/>
              </a:rPr>
              <a:t>Bild 1. Grönt tak </a:t>
            </a:r>
            <a:r>
              <a:rPr lang="sv-SE" dirty="0">
                <a:latin typeface="Times New Roman"/>
                <a:cs typeface="Times New Roman"/>
              </a:rPr>
              <a:t>och grusade markytor på</a:t>
            </a:r>
            <a:r>
              <a:rPr lang="sv-SE" b="0" dirty="0">
                <a:latin typeface="Times New Roman"/>
                <a:cs typeface="Times New Roman"/>
              </a:rPr>
              <a:t> en förskola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Times New Roman"/>
                <a:cs typeface="Times New Roman"/>
              </a:rPr>
              <a:t>Bild 2. Genomsläppliga markmaterial, grusade gångytor och ytor mellan träden kombineras med </a:t>
            </a:r>
            <a:r>
              <a:rPr lang="sv-SE" b="0" dirty="0" err="1">
                <a:latin typeface="Times New Roman"/>
                <a:cs typeface="Times New Roman"/>
              </a:rPr>
              <a:t>plattlagd</a:t>
            </a:r>
            <a:r>
              <a:rPr lang="sv-SE" b="0" dirty="0">
                <a:latin typeface="Times New Roman"/>
                <a:cs typeface="Times New Roman"/>
              </a:rPr>
              <a:t> mark för tillgänglighet.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dirty="0"/>
          </a:p>
        </p:txBody>
      </p:sp>
    </p:spTree>
    <p:extLst>
      <p:ext uri="{BB962C8B-B14F-4D97-AF65-F5344CB8AC3E}">
        <p14:creationId xmlns:p14="http://schemas.microsoft.com/office/powerpoint/2010/main" val="35593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Bild 1. Regnbädd i ett parkområde som tar emot överskottsvatten från kvartersmark.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Bild 2. Regnbädd i gata anlagd i ett befintligt bostadsområde. </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dirty="0"/>
          </a:p>
        </p:txBody>
      </p:sp>
    </p:spTree>
    <p:extLst>
      <p:ext uri="{BB962C8B-B14F-4D97-AF65-F5344CB8AC3E}">
        <p14:creationId xmlns:p14="http://schemas.microsoft.com/office/powerpoint/2010/main" val="16504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a:p>
            <a:r>
              <a:rPr lang="sv-SE" dirty="0"/>
              <a:t>Bild 1: Lokalt öppet avledningsstråk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2: Uppsamlande ytligt avledningsstråk</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dirty="0"/>
          </a:p>
        </p:txBody>
      </p:sp>
    </p:spTree>
    <p:extLst>
      <p:ext uri="{BB962C8B-B14F-4D97-AF65-F5344CB8AC3E}">
        <p14:creationId xmlns:p14="http://schemas.microsoft.com/office/powerpoint/2010/main" val="138265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a:p>
            <a:r>
              <a:rPr lang="sv-SE" dirty="0"/>
              <a:t>Bild 1: Dagvattendammar kan även bidra till rekreativa värden.</a:t>
            </a:r>
          </a:p>
          <a:p>
            <a:r>
              <a:rPr lang="sv-SE" dirty="0"/>
              <a:t>Bild 2: En gestaltad dagvattenanläggning blir ett vackert tillskott i närmiljön.</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dirty="0"/>
          </a:p>
        </p:txBody>
      </p:sp>
    </p:spTree>
    <p:extLst>
      <p:ext uri="{BB962C8B-B14F-4D97-AF65-F5344CB8AC3E}">
        <p14:creationId xmlns:p14="http://schemas.microsoft.com/office/powerpoint/2010/main" val="3573558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a:p>
            <a:r>
              <a:rPr lang="sv-SE" dirty="0"/>
              <a:t>Bild 1: Nedsänkt parkstråk i gaturum som kan fyllas med vatten och skyddar bebyggelsen vid skyfall.</a:t>
            </a:r>
          </a:p>
          <a:p>
            <a:r>
              <a:rPr lang="sv-SE" dirty="0"/>
              <a:t>Bild 2: Nedsänkt yta framför byggnad ger skydd vid skyfall. Här finns grönska, pingisbord och gott om sittplatser.</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dirty="0"/>
          </a:p>
        </p:txBody>
      </p:sp>
    </p:spTree>
    <p:extLst>
      <p:ext uri="{BB962C8B-B14F-4D97-AF65-F5344CB8AC3E}">
        <p14:creationId xmlns:p14="http://schemas.microsoft.com/office/powerpoint/2010/main" val="2568503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1: Bebyggelsen placeras högt och dagvattnet avleds i </a:t>
            </a:r>
            <a:r>
              <a:rPr lang="sv-SE" dirty="0" err="1"/>
              <a:t>lågstråk</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2: Öppen kvartersstruktur möjliggör avledning av skyfall mot lämplig plats.</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dirty="0"/>
          </a:p>
        </p:txBody>
      </p:sp>
    </p:spTree>
    <p:extLst>
      <p:ext uri="{BB962C8B-B14F-4D97-AF65-F5344CB8AC3E}">
        <p14:creationId xmlns:p14="http://schemas.microsoft.com/office/powerpoint/2010/main" val="4223841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 – kan tas bort.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20</a:t>
            </a:fld>
            <a:endParaRPr lang="sv-SE" dirty="0"/>
          </a:p>
        </p:txBody>
      </p:sp>
    </p:spTree>
    <p:extLst>
      <p:ext uri="{BB962C8B-B14F-4D97-AF65-F5344CB8AC3E}">
        <p14:creationId xmlns:p14="http://schemas.microsoft.com/office/powerpoint/2010/main" val="275126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a:t>
            </a:r>
            <a:endParaRPr lang="sv-SE" sz="1200" b="0" i="0" kern="1200" dirty="0">
              <a:solidFill>
                <a:schemeClr val="tx1"/>
              </a:solidFill>
              <a:effectLst/>
              <a:latin typeface="Times New Roman" panose="02020603050405020304" pitchFamily="18" charset="0"/>
              <a:ea typeface="+mn-ea"/>
              <a:cs typeface="+mn-cs"/>
            </a:endParaRP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a:cs typeface="Times New Roman"/>
              </a:rPr>
              <a:t>För att </a:t>
            </a:r>
            <a:r>
              <a:rPr lang="sv-SE" dirty="0">
                <a:latin typeface="Times New Roman"/>
                <a:cs typeface="Times New Roman"/>
              </a:rPr>
              <a:t>(underlätta för kommuner att arbeta med dagvattenfrågan i riktning mot nationella miljömål) Sverige</a:t>
            </a:r>
            <a:r>
              <a:rPr lang="sv-SE" sz="1200" b="0" i="0" kern="1200" dirty="0">
                <a:solidFill>
                  <a:schemeClr val="tx1"/>
                </a:solidFill>
                <a:effectLst/>
                <a:latin typeface="Times New Roman"/>
                <a:cs typeface="Times New Roman"/>
              </a:rPr>
              <a:t> ska få fart på sitt dagvattenarbete så har Regeringen beslutat om två etappmål.</a:t>
            </a:r>
          </a:p>
          <a:p>
            <a:r>
              <a:rPr lang="sv-SE" sz="1200" b="0" i="0" kern="1200" dirty="0">
                <a:solidFill>
                  <a:schemeClr val="tx1"/>
                </a:solidFill>
                <a:effectLst/>
                <a:latin typeface="Times New Roman"/>
                <a:cs typeface="Times New Roman"/>
              </a:rPr>
              <a:t>Etappmålen är </a:t>
            </a:r>
            <a:r>
              <a:rPr lang="sv-SE" dirty="0">
                <a:latin typeface="Times New Roman"/>
                <a:cs typeface="Times New Roman"/>
              </a:rPr>
              <a:t>konkreta delmål </a:t>
            </a:r>
            <a:r>
              <a:rPr lang="sv-SE" sz="1200" b="0" i="0" kern="1200" dirty="0">
                <a:solidFill>
                  <a:schemeClr val="tx1"/>
                </a:solidFill>
                <a:effectLst/>
                <a:latin typeface="Times New Roman"/>
                <a:cs typeface="Times New Roman"/>
              </a:rPr>
              <a:t>inom det svenska miljömålssystemet och syftar till att främja en hållbar dagvattenhantering.</a:t>
            </a:r>
            <a:r>
              <a:rPr lang="sv-SE" dirty="0">
                <a:latin typeface="Times New Roman"/>
                <a:cs typeface="Times New Roman"/>
              </a:rPr>
              <a:t> </a:t>
            </a:r>
            <a:endParaRPr lang="sv-SE" sz="1200" b="0" i="0" kern="1200" dirty="0">
              <a:solidFill>
                <a:schemeClr val="tx1"/>
              </a:solidFill>
              <a:effectLst/>
              <a:latin typeface="Times New Roman" panose="02020603050405020304" pitchFamily="18" charset="0"/>
              <a:cs typeface="Times New Roman"/>
            </a:endParaRPr>
          </a:p>
          <a:p>
            <a:endParaRPr lang="sv-SE" sz="1200" b="0" i="0" kern="1200" dirty="0">
              <a:solidFill>
                <a:srgbClr val="FF0000"/>
              </a:solidFill>
              <a:effectLst/>
              <a:latin typeface="Times New Roman" panose="02020603050405020304" pitchFamily="18" charset="0"/>
              <a:ea typeface="+mn-ea"/>
              <a:cs typeface="+mn-cs"/>
            </a:endParaRPr>
          </a:p>
          <a:p>
            <a:r>
              <a:rPr lang="sv-SE" sz="1200" b="1" i="0" kern="1200" dirty="0">
                <a:solidFill>
                  <a:srgbClr val="FF0000"/>
                </a:solidFill>
                <a:effectLst/>
                <a:latin typeface="Times New Roman" panose="02020603050405020304" pitchFamily="18" charset="0"/>
                <a:ea typeface="+mn-ea"/>
                <a:cs typeface="+mn-cs"/>
              </a:rPr>
              <a:t>Vill man läsa mer om etappmålen så kan man ta stöd av vår vägledning</a:t>
            </a: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dirty="0"/>
          </a:p>
        </p:txBody>
      </p:sp>
    </p:spTree>
    <p:extLst>
      <p:ext uri="{BB962C8B-B14F-4D97-AF65-F5344CB8AC3E}">
        <p14:creationId xmlns:p14="http://schemas.microsoft.com/office/powerpoint/2010/main" val="1344825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latin typeface="Times New Roman"/>
              <a:cs typeface="Times New Roman"/>
            </a:endParaRPr>
          </a:p>
          <a:p>
            <a:r>
              <a:rPr lang="sv-SE" dirty="0">
                <a:latin typeface="Times New Roman"/>
                <a:cs typeface="Times New Roman"/>
              </a:rPr>
              <a:t>Här kan du ställa en fråga till åhörarna; vilket bild visar en hållbar dagvattenhantering?</a:t>
            </a:r>
            <a:br>
              <a:rPr lang="sv-SE" dirty="0">
                <a:latin typeface="Times New Roman"/>
                <a:cs typeface="Times New Roman"/>
              </a:rPr>
            </a:br>
            <a:endParaRPr lang="sv-SE" dirty="0">
              <a:cs typeface="Times New Roman"/>
            </a:endParaRPr>
          </a:p>
          <a:p>
            <a:r>
              <a:rPr lang="sv-SE" dirty="0">
                <a:latin typeface="Times New Roman"/>
                <a:cs typeface="Times New Roman"/>
              </a:rPr>
              <a:t>Bild 1 – parkeringsytan lutar bort från ett dike och avleds istället direkt på dagvattenledning.</a:t>
            </a:r>
            <a:endParaRPr lang="sv-SE" dirty="0">
              <a:cs typeface="Times New Roman" panose="02020603050405020304" pitchFamily="18" charset="0"/>
            </a:endParaRPr>
          </a:p>
          <a:p>
            <a:r>
              <a:rPr lang="sv-SE" dirty="0">
                <a:latin typeface="Times New Roman"/>
                <a:cs typeface="Times New Roman"/>
              </a:rPr>
              <a:t>Bild 2 – parkeringsytan avvattnas till dike på bred front. Här kan vattnet renas innan vidare avledning. </a:t>
            </a:r>
            <a:endParaRPr lang="sv-SE" dirty="0">
              <a:cs typeface="Times New Roman" panose="02020603050405020304" pitchFamily="18" charset="0"/>
            </a:endParaRPr>
          </a:p>
          <a:p>
            <a:endParaRPr lang="sv-SE" dirty="0">
              <a:cs typeface="Times New Roman" panose="02020603050405020304" pitchFamily="18" charset="0"/>
            </a:endParaRPr>
          </a:p>
          <a:p>
            <a:r>
              <a:rPr lang="sv-SE" dirty="0">
                <a:latin typeface="Times New Roman"/>
                <a:cs typeface="Times New Roman"/>
              </a:rPr>
              <a:t>Det lönar sig att göra rätt från början. Det kostar mer att åtgärda ohållbara lösningar i efterhand.</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21</a:t>
            </a:fld>
            <a:endParaRPr lang="sv-SE" dirty="0"/>
          </a:p>
        </p:txBody>
      </p:sp>
    </p:spTree>
    <p:extLst>
      <p:ext uri="{BB962C8B-B14F-4D97-AF65-F5344CB8AC3E}">
        <p14:creationId xmlns:p14="http://schemas.microsoft.com/office/powerpoint/2010/main" val="3431889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a:t>
            </a:r>
          </a:p>
          <a:p>
            <a:endParaRPr lang="sv-SE" dirty="0"/>
          </a:p>
          <a:p>
            <a:r>
              <a:rPr lang="sv-SE" dirty="0">
                <a:latin typeface="Times New Roman"/>
                <a:cs typeface="Times New Roman"/>
              </a:rPr>
              <a:t>Bild 1 – asfalterad cykelparkering med avrinning mot dagvattenbrunn. Här sker ingen minskad avrinning eller fördröjning.</a:t>
            </a:r>
          </a:p>
          <a:p>
            <a:r>
              <a:rPr lang="sv-SE" dirty="0">
                <a:latin typeface="Times New Roman"/>
                <a:cs typeface="Times New Roman"/>
              </a:rPr>
              <a:t>Bild 2 – grusad cykelparkering där regnvattnet kan infiltreras och avrinningen minimeras.</a:t>
            </a:r>
          </a:p>
          <a:p>
            <a:endParaRPr lang="sv-SE" dirty="0">
              <a:latin typeface="Times New Roman"/>
              <a:cs typeface="Times New Roman"/>
            </a:endParaRPr>
          </a:p>
          <a:p>
            <a:r>
              <a:rPr lang="sv-SE" dirty="0">
                <a:latin typeface="Times New Roman"/>
                <a:cs typeface="Times New Roman"/>
              </a:rPr>
              <a:t>Det lönar sig att göra rätt från början. Det kostar mer att åtgärda ohållbara lösningar i efterhand.</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22</a:t>
            </a:fld>
            <a:endParaRPr lang="sv-SE" dirty="0"/>
          </a:p>
        </p:txBody>
      </p:sp>
    </p:spTree>
    <p:extLst>
      <p:ext uri="{BB962C8B-B14F-4D97-AF65-F5344CB8AC3E}">
        <p14:creationId xmlns:p14="http://schemas.microsoft.com/office/powerpoint/2010/main" val="2898292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 annat än att rödmarkerad text kan plockas bort/göras svart. </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23</a:t>
            </a:fld>
            <a:endParaRPr lang="sv-SE" dirty="0"/>
          </a:p>
        </p:txBody>
      </p:sp>
    </p:spTree>
    <p:extLst>
      <p:ext uri="{BB962C8B-B14F-4D97-AF65-F5344CB8AC3E}">
        <p14:creationId xmlns:p14="http://schemas.microsoft.com/office/powerpoint/2010/main" val="2881382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Endast röd text får revideras.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1"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ill Sans MT"/>
                <a:ea typeface="+mn-ea"/>
                <a:cs typeface="+mn-cs"/>
              </a:rPr>
              <a:t>Nämn de teknikområden och roller som är relevanta för dagvattenarbetet i din kommun.</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24</a:t>
            </a:fld>
            <a:endParaRPr lang="sv-SE" dirty="0"/>
          </a:p>
        </p:txBody>
      </p:sp>
    </p:spTree>
    <p:extLst>
      <p:ext uri="{BB962C8B-B14F-4D97-AF65-F5344CB8AC3E}">
        <p14:creationId xmlns:p14="http://schemas.microsoft.com/office/powerpoint/2010/main" val="300761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a:t>
            </a:r>
          </a:p>
          <a:p>
            <a:endParaRPr lang="sv-SE" dirty="0"/>
          </a:p>
          <a:p>
            <a:r>
              <a:rPr lang="sv-SE" dirty="0"/>
              <a:t>Vill du använda en egen slutsats och egna bilder så kan du använda nästa sida.</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26</a:t>
            </a:fld>
            <a:endParaRPr lang="sv-SE" dirty="0"/>
          </a:p>
        </p:txBody>
      </p:sp>
    </p:spTree>
    <p:extLst>
      <p:ext uri="{BB962C8B-B14F-4D97-AF65-F5344CB8AC3E}">
        <p14:creationId xmlns:p14="http://schemas.microsoft.com/office/powerpoint/2010/main" val="743988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Får revideras</a:t>
            </a:r>
          </a:p>
          <a:p>
            <a:endParaRPr lang="sv-SE" dirty="0"/>
          </a:p>
          <a:p>
            <a:r>
              <a:rPr lang="sv-SE" dirty="0"/>
              <a:t>Den här sidan används för eget bruk</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27</a:t>
            </a:fld>
            <a:endParaRPr lang="sv-SE" dirty="0"/>
          </a:p>
        </p:txBody>
      </p:sp>
    </p:spTree>
    <p:extLst>
      <p:ext uri="{BB962C8B-B14F-4D97-AF65-F5344CB8AC3E}">
        <p14:creationId xmlns:p14="http://schemas.microsoft.com/office/powerpoint/2010/main" val="313698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ingen legaldefinition för dagvatten </a:t>
            </a:r>
            <a:r>
              <a:rPr lang="sv-SE" sz="1200" b="0" i="0" u="none" strike="noStrike" baseline="0" dirty="0">
                <a:solidFill>
                  <a:srgbClr val="000000"/>
                </a:solidFill>
                <a:latin typeface="Calibri" panose="020F0502020204030204" pitchFamily="34" charset="0"/>
              </a:rPr>
              <a:t>i lag eller förordning</a:t>
            </a:r>
            <a:r>
              <a:rPr lang="sv-SE" dirty="0"/>
              <a:t>. Dagvatten beskrivs på olika sett i olika sammanhang.</a:t>
            </a:r>
          </a:p>
          <a:p>
            <a:r>
              <a:rPr lang="sv-SE" dirty="0"/>
              <a:t>I förarbetena till lagen (2006:412) om allmänna vattentjänster anges att dagvatten avser tillfälliga flöden av exempelvis regnvatten, smältvatten, spolvatten och framträngande grundvatten (prop. 2005/06:78 s. 44).  Skyfall är ett dagvatten i bemärkelsen vatten som avrinner på ytan till följd av nederbörd. </a:t>
            </a:r>
          </a:p>
          <a:p>
            <a:endParaRPr lang="sv-SE" dirty="0"/>
          </a:p>
          <a:p>
            <a:pPr algn="l"/>
            <a:r>
              <a:rPr lang="sv-SE" sz="1800" b="0" i="0" u="none" strike="noStrike" baseline="0" dirty="0">
                <a:solidFill>
                  <a:srgbClr val="000000"/>
                </a:solidFill>
                <a:latin typeface="Arial" panose="020B0604020202020204" pitchFamily="34" charset="0"/>
              </a:rPr>
              <a:t>Fördjupning:</a:t>
            </a:r>
          </a:p>
          <a:p>
            <a:pPr algn="l"/>
            <a:r>
              <a:rPr lang="sv-SE" sz="1800" b="0" i="0" u="none" strike="noStrike" baseline="0" dirty="0">
                <a:solidFill>
                  <a:srgbClr val="000000"/>
                </a:solidFill>
                <a:latin typeface="Arial" panose="020B0604020202020204" pitchFamily="34" charset="0"/>
              </a:rPr>
              <a:t>•</a:t>
            </a:r>
            <a:r>
              <a:rPr lang="sv-SE" sz="1800" b="0" i="0" u="none" strike="noStrike" baseline="0" dirty="0">
                <a:solidFill>
                  <a:srgbClr val="000000"/>
                </a:solidFill>
                <a:latin typeface="Calibri" panose="020F0502020204030204" pitchFamily="34" charset="0"/>
              </a:rPr>
              <a:t>Beroende på i vilket område dagvattnet finns ingår det som en del i definitionerna av termerna avlopp (2 §LAV) och avloppsvatten (9 kap. 2 §MB).</a:t>
            </a:r>
          </a:p>
          <a:p>
            <a:r>
              <a:rPr lang="sv-SE" sz="1800" b="0" i="0" u="none" strike="noStrike" baseline="0" dirty="0">
                <a:solidFill>
                  <a:srgbClr val="000000"/>
                </a:solidFill>
                <a:latin typeface="Arial" panose="020B0604020202020204" pitchFamily="34" charset="0"/>
              </a:rPr>
              <a:t>•</a:t>
            </a:r>
            <a:r>
              <a:rPr lang="sv-SE" sz="1800" b="0" i="0" u="none" strike="noStrike" baseline="0" dirty="0">
                <a:solidFill>
                  <a:srgbClr val="000000"/>
                </a:solidFill>
                <a:latin typeface="Calibri" panose="020F0502020204030204" pitchFamily="34" charset="0"/>
              </a:rPr>
              <a:t>Sådant dagvatten som inte är avloppsvatten kan också ibland räknas som tillståndspliktig markavvattning (11 kap. 2 §MB).</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4</a:t>
            </a:fld>
            <a:endParaRPr lang="sv-SE" dirty="0"/>
          </a:p>
        </p:txBody>
      </p:sp>
    </p:spTree>
    <p:extLst>
      <p:ext uri="{BB962C8B-B14F-4D97-AF65-F5344CB8AC3E}">
        <p14:creationId xmlns:p14="http://schemas.microsoft.com/office/powerpoint/2010/main" val="338693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 – kan tas bort.</a:t>
            </a: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dirty="0"/>
          </a:p>
        </p:txBody>
      </p:sp>
    </p:spTree>
    <p:extLst>
      <p:ext uri="{BB962C8B-B14F-4D97-AF65-F5344CB8AC3E}">
        <p14:creationId xmlns:p14="http://schemas.microsoft.com/office/powerpoint/2010/main" val="339168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ill Sans MT"/>
                <a:ea typeface="+mn-ea"/>
                <a:cs typeface="+mn-cs"/>
              </a:rPr>
              <a:t>Beskriv skillnaden mellan regn och skyfall.</a:t>
            </a:r>
            <a:endParaRPr kumimoji="0" lang="sv-SE" sz="1200" b="0" i="0" u="none" strike="noStrike" kern="1200" cap="none" spc="0" normalizeH="0" baseline="0" noProof="0" dirty="0">
              <a:ln>
                <a:noFill/>
              </a:ln>
              <a:solidFill>
                <a:prstClr val="black"/>
              </a:solidFill>
              <a:effectLst/>
              <a:uLnTx/>
              <a:uFillTx/>
              <a:latin typeface="Gill Sans M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ill Sans MT"/>
                <a:ea typeface="+mn-ea"/>
                <a:cs typeface="+mn-cs"/>
              </a:rPr>
              <a:t>Ansvaret för avledning av regn ligger oftast på va-huvudmannen inom bebyggda områden (vad heter förvaltningen hos er eller är det ett bolag?)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ill Sans MT"/>
                <a:ea typeface="+mn-ea"/>
                <a:cs typeface="+mn-cs"/>
              </a:rPr>
              <a:t>Regn – </a:t>
            </a:r>
            <a:r>
              <a:rPr kumimoji="0" lang="sv-SE" sz="1200" b="0" strike="noStrike" kern="1200" cap="none" spc="0" normalizeH="0" baseline="0" noProof="0" dirty="0">
                <a:ln>
                  <a:noFill/>
                </a:ln>
                <a:solidFill>
                  <a:prstClr val="black"/>
                </a:solidFill>
                <a:effectLst/>
                <a:uLnTx/>
                <a:uFillTx/>
                <a:latin typeface="Gill Sans MT"/>
                <a:ea typeface="+mn-ea"/>
                <a:cs typeface="+mn-cs"/>
              </a:rPr>
              <a:t>lågintensiva</a:t>
            </a:r>
            <a:r>
              <a:rPr kumimoji="0" lang="sv-SE" sz="1200" b="0" i="0" u="none" strike="noStrike" kern="1200" cap="none" spc="0" normalizeH="0" baseline="0" noProof="0" dirty="0">
                <a:ln>
                  <a:noFill/>
                </a:ln>
                <a:solidFill>
                  <a:prstClr val="black"/>
                </a:solidFill>
                <a:effectLst/>
                <a:uLnTx/>
                <a:uFillTx/>
                <a:latin typeface="Gill Sans MT"/>
                <a:ea typeface="+mn-ea"/>
                <a:cs typeface="+mn-cs"/>
              </a:rPr>
              <a:t>, långvariga regn kan ge upphov till stora volymer (m3). Med regn kan man tänka sig sådan nederbörd som avleds via brunnar, ledningar och diken.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Gill Sans MT"/>
              <a:ea typeface="+mn-ea"/>
              <a:cs typeface="+mn-cs"/>
            </a:endParaRPr>
          </a:p>
          <a:p>
            <a:pPr>
              <a:defRPr/>
            </a:pPr>
            <a:r>
              <a:rPr lang="sv-SE" sz="1200" dirty="0">
                <a:solidFill>
                  <a:prstClr val="black"/>
                </a:solidFill>
              </a:rPr>
              <a:t>Skyfall – med skyfall avses regn som är högintensiva och vilka kan ge upphov till höga flöden (l/s) på kort tid som dagvattensystemet inte klarar av att avleda. När dagvattensystemet är fyllt kommer vatten att börja rinna på markytan.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Gill Sans MT"/>
                <a:ea typeface="+mn-ea"/>
                <a:cs typeface="+mn-cs"/>
              </a:rPr>
              <a:t> </a:t>
            </a:r>
            <a:endParaRPr kumimoji="0" lang="sv-SE" sz="1200" b="0" i="0" u="none" strike="noStrike" kern="1200" cap="none" spc="0" normalizeH="0" baseline="0" noProof="0" dirty="0">
              <a:ln>
                <a:noFill/>
              </a:ln>
              <a:solidFill>
                <a:prstClr val="black"/>
              </a:solidFill>
              <a:effectLst/>
              <a:uLnTx/>
              <a:uFillTx/>
              <a:latin typeface="Gill Sans MT"/>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dirty="0"/>
          </a:p>
        </p:txBody>
      </p:sp>
    </p:spTree>
    <p:extLst>
      <p:ext uri="{BB962C8B-B14F-4D97-AF65-F5344CB8AC3E}">
        <p14:creationId xmlns:p14="http://schemas.microsoft.com/office/powerpoint/2010/main" val="345937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Gill Sans MT"/>
                <a:ea typeface="+mn-ea"/>
                <a:cs typeface="+mn-cs"/>
              </a:rPr>
              <a:t>OBS! sida får ej revideras.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Förklara ordet recipient, att sjöar, vattendrag, kustvatten, grundvatten avses.</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dirty="0"/>
          </a:p>
        </p:txBody>
      </p:sp>
    </p:spTree>
    <p:extLst>
      <p:ext uri="{BB962C8B-B14F-4D97-AF65-F5344CB8AC3E}">
        <p14:creationId xmlns:p14="http://schemas.microsoft.com/office/powerpoint/2010/main" val="112009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Får revideras</a:t>
            </a:r>
          </a:p>
          <a:p>
            <a:endParaRPr lang="sv-SE" dirty="0"/>
          </a:p>
          <a:p>
            <a:r>
              <a:rPr lang="sv-SE" dirty="0"/>
              <a:t>Beskriv gärna din kommuns utgångspunkt och de utmaningar ni har idag. </a:t>
            </a:r>
          </a:p>
          <a:p>
            <a:r>
              <a:rPr lang="sv-SE" dirty="0"/>
              <a:t>Kanske har ni otillfredsställande vattenkvalitet i några vattenförekomster eller instängda områden som översvämmas vid intensivare regn?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Tips: Lägg gärna in egna bilder, kanske på en översvämning i er kommun eller en av era recipienter så att åhörarna känner igen sig.</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dirty="0"/>
          </a:p>
        </p:txBody>
      </p:sp>
    </p:spTree>
    <p:extLst>
      <p:ext uri="{BB962C8B-B14F-4D97-AF65-F5344CB8AC3E}">
        <p14:creationId xmlns:p14="http://schemas.microsoft.com/office/powerpoint/2010/main" val="201505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Får revideras</a:t>
            </a:r>
          </a:p>
          <a:p>
            <a:endParaRPr lang="sv-SE" dirty="0"/>
          </a:p>
          <a:p>
            <a:r>
              <a:rPr lang="sv-SE" dirty="0"/>
              <a:t>Beskriv kortfattat kommunens exploateringsplaner, hur det påverkar dagvattnet och vad det kommer att innebära för behovet av dagvattenhantering. </a:t>
            </a:r>
          </a:p>
          <a:p>
            <a:endParaRPr lang="sv-SE" dirty="0"/>
          </a:p>
          <a:p>
            <a:r>
              <a:rPr lang="sv-SE" dirty="0"/>
              <a:t>Tips: Lägg gärna in egna bilder, t ex på ett pågående byggprojekt och en central väg.</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dirty="0"/>
          </a:p>
        </p:txBody>
      </p:sp>
    </p:spTree>
    <p:extLst>
      <p:ext uri="{BB962C8B-B14F-4D97-AF65-F5344CB8AC3E}">
        <p14:creationId xmlns:p14="http://schemas.microsoft.com/office/powerpoint/2010/main" val="369751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OBS! får ej revideras – kan tas bort.</a:t>
            </a: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dirty="0"/>
          </a:p>
        </p:txBody>
      </p:sp>
    </p:spTree>
    <p:extLst>
      <p:ext uri="{BB962C8B-B14F-4D97-AF65-F5344CB8AC3E}">
        <p14:creationId xmlns:p14="http://schemas.microsoft.com/office/powerpoint/2010/main" val="1042409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dirty="0" err="1"/>
              <a:t>Brödtext</a:t>
            </a:r>
            <a:r>
              <a:rPr lang="en-GB" noProof="0" dirty="0"/>
              <a:t> </a:t>
            </a:r>
            <a:r>
              <a:rPr lang="en-GB" noProof="0" dirty="0" err="1"/>
              <a:t>eller</a:t>
            </a:r>
            <a:r>
              <a:rPr lang="en-GB" noProof="0" dirty="0"/>
              <a:t> </a:t>
            </a:r>
            <a:r>
              <a:rPr lang="en-GB" noProof="0" dirty="0" err="1"/>
              <a:t>punktlista</a:t>
            </a:r>
            <a:r>
              <a:rPr lang="en-GB" noProof="0" dirty="0"/>
              <a:t> </a:t>
            </a:r>
            <a:r>
              <a:rPr lang="en-GB" noProof="0" dirty="0" err="1"/>
              <a:t>helsida</a:t>
            </a:r>
            <a:endParaRPr lang="sv-SE" dirty="0"/>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dirty="0"/>
              <a:t>Plats för kortare text, exempelvis </a:t>
            </a:r>
            <a:br>
              <a:rPr lang="sv-SE" dirty="0"/>
            </a:br>
            <a:r>
              <a:rPr lang="sv-SE" dirty="0"/>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dirty="0"/>
              <a:t>Eventuell avsnittsskiljare</a:t>
            </a:r>
            <a:endParaRPr lang="en-GB" noProof="0" dirty="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endParaRPr lang="sv-SE"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dirty="0" err="1"/>
              <a:t>Välkomstbild</a:t>
            </a:r>
            <a:r>
              <a:rPr lang="en-GB" noProof="0" dirty="0"/>
              <a:t> </a:t>
            </a:r>
            <a:br>
              <a:rPr lang="en-GB" noProof="0" dirty="0"/>
            </a:br>
            <a:r>
              <a:rPr lang="en-GB" noProof="0" dirty="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err="1"/>
              <a:t>Namn</a:t>
            </a:r>
            <a:r>
              <a:rPr lang="en-GB" noProof="0" dirty="0"/>
              <a:t> </a:t>
            </a:r>
            <a:r>
              <a:rPr lang="en-GB" noProof="0" dirty="0" err="1"/>
              <a:t>på</a:t>
            </a:r>
            <a:r>
              <a:rPr lang="en-GB" noProof="0" dirty="0"/>
              <a:t> </a:t>
            </a:r>
            <a:r>
              <a:rPr lang="en-GB" noProof="0" dirty="0" err="1"/>
              <a:t>föredragshållare</a:t>
            </a:r>
            <a:endParaRPr lang="en-GB" noProof="0" dirty="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Stor liggande bild utan logo">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2022-11-29</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bild 6"/>
          <p:cNvSpPr>
            <a:spLocks noGrp="1"/>
          </p:cNvSpPr>
          <p:nvPr>
            <p:ph type="pic" sz="quarter" idx="13"/>
          </p:nvPr>
        </p:nvSpPr>
        <p:spPr>
          <a:xfrm>
            <a:off x="0" y="459000"/>
            <a:ext cx="8391600" cy="4195800"/>
          </a:xfrm>
        </p:spPr>
        <p:txBody>
          <a:bodyPr/>
          <a:lstStyle/>
          <a:p>
            <a:r>
              <a:rPr lang="sv-SE"/>
              <a:t>Klicka på ikonen för att lägga till en bild</a:t>
            </a:r>
          </a:p>
        </p:txBody>
      </p:sp>
    </p:spTree>
    <p:extLst>
      <p:ext uri="{BB962C8B-B14F-4D97-AF65-F5344CB8AC3E}">
        <p14:creationId xmlns:p14="http://schemas.microsoft.com/office/powerpoint/2010/main" val="120127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dirty="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dirty="0" err="1"/>
              <a:t>Namn</a:t>
            </a:r>
            <a:r>
              <a:rPr lang="en-GB" noProof="0" dirty="0"/>
              <a:t> </a:t>
            </a:r>
            <a:r>
              <a:rPr lang="en-GB" noProof="0" dirty="0" err="1"/>
              <a:t>på</a:t>
            </a:r>
            <a:r>
              <a:rPr lang="en-GB" noProof="0" dirty="0"/>
              <a:t> </a:t>
            </a:r>
            <a:r>
              <a:rPr lang="en-GB" noProof="0" dirty="0" err="1"/>
              <a:t>föredragshållare</a:t>
            </a:r>
            <a:endParaRPr lang="en-GB" noProof="0" dirty="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endParaRPr lang="sv-SE" dirty="0"/>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endParaRPr lang="sv-SE"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dirty="0"/>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dirty="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dirty="0"/>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dirty="0" err="1"/>
              <a:t>Helsida</a:t>
            </a:r>
            <a:r>
              <a:rPr lang="en-GB" noProof="0" dirty="0"/>
              <a:t> </a:t>
            </a:r>
            <a:r>
              <a:rPr lang="en-GB" noProof="0" dirty="0" err="1"/>
              <a:t>för</a:t>
            </a:r>
            <a:r>
              <a:rPr lang="en-GB" noProof="0" dirty="0"/>
              <a:t> </a:t>
            </a:r>
            <a:r>
              <a:rPr lang="en-GB" noProof="0" dirty="0" err="1"/>
              <a:t>grafik</a:t>
            </a:r>
            <a:r>
              <a:rPr lang="sv-SE" dirty="0"/>
              <a:t>, med eller utan rubrik</a:t>
            </a:r>
            <a:endParaRPr lang="en-GB" noProof="0" dirty="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dirty="0" err="1"/>
              <a:t>Klicka</a:t>
            </a:r>
            <a:r>
              <a:rPr lang="en-GB" noProof="0" dirty="0"/>
              <a:t> </a:t>
            </a:r>
            <a:r>
              <a:rPr lang="en-GB" noProof="0" dirty="0" err="1"/>
              <a:t>på</a:t>
            </a:r>
            <a:r>
              <a:rPr lang="en-GB" noProof="0" dirty="0"/>
              <a:t> </a:t>
            </a:r>
            <a:r>
              <a:rPr lang="en-GB" noProof="0" dirty="0" err="1"/>
              <a:t>önskad</a:t>
            </a:r>
            <a:r>
              <a:rPr lang="en-GB" noProof="0" dirty="0"/>
              <a:t> ikon </a:t>
            </a:r>
            <a:r>
              <a:rPr lang="en-GB" noProof="0" dirty="0" err="1"/>
              <a:t>för</a:t>
            </a:r>
            <a:r>
              <a:rPr lang="en-GB" noProof="0" dirty="0"/>
              <a:t> </a:t>
            </a:r>
            <a:r>
              <a:rPr lang="en-GB" noProof="0" dirty="0" err="1"/>
              <a:t>att</a:t>
            </a:r>
            <a:r>
              <a:rPr lang="en-GB" noProof="0" dirty="0"/>
              <a:t> </a:t>
            </a:r>
            <a:r>
              <a:rPr lang="en-GB" noProof="0" dirty="0" err="1"/>
              <a:t>lägga</a:t>
            </a:r>
            <a:r>
              <a:rPr lang="en-GB" noProof="0" dirty="0"/>
              <a:t> till </a:t>
            </a:r>
            <a:r>
              <a:rPr lang="en-GB" noProof="0" dirty="0" err="1"/>
              <a:t>grafik</a:t>
            </a:r>
            <a:endParaRPr lang="en-GB" noProof="0" dirty="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dirty="0">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7"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hyperlink" Target="https://www.naturvardsverket.se/amnesomraden/avlopp/dagvatten/" TargetMode="External"/><Relationship Id="rId2" Type="http://schemas.openxmlformats.org/officeDocument/2006/relationships/hyperlink" Target="https://www.naturvardsverket.se/vagledning-och-stod/avlopp/hallbar-dagvattenhantering/#E-170310099" TargetMode="Externa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85F0A68-CFEA-2442-FD75-442741919737}"/>
              </a:ext>
            </a:extLst>
          </p:cNvPr>
          <p:cNvSpPr>
            <a:spLocks noGrp="1"/>
          </p:cNvSpPr>
          <p:nvPr>
            <p:ph type="ctrTitle"/>
          </p:nvPr>
        </p:nvSpPr>
        <p:spPr>
          <a:xfrm>
            <a:off x="1489348" y="1810506"/>
            <a:ext cx="6165304" cy="2016224"/>
          </a:xfrm>
        </p:spPr>
        <p:txBody>
          <a:bodyPr/>
          <a:lstStyle/>
          <a:p>
            <a:r>
              <a:rPr lang="sv-SE" sz="6000" dirty="0"/>
              <a:t>Hållbar dagvattenhantering </a:t>
            </a:r>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13B0167-1146-7142-9883-12D2AA18DF20}"/>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63F4E7B1-1828-A144-A59E-2BFA192A54E9}"/>
              </a:ext>
            </a:extLst>
          </p:cNvPr>
          <p:cNvSpPr>
            <a:spLocks noGrp="1"/>
          </p:cNvSpPr>
          <p:nvPr>
            <p:ph type="sldNum" sz="quarter" idx="12"/>
          </p:nvPr>
        </p:nvSpPr>
        <p:spPr/>
        <p:txBody>
          <a:bodyPr/>
          <a:lstStyle/>
          <a:p>
            <a:fld id="{1844E2AD-2CA4-4022-8F3B-D585D66E2E30}" type="slidenum">
              <a:rPr lang="sv-SE" smtClean="0"/>
              <a:pPr/>
              <a:t>10</a:t>
            </a:fld>
            <a:endParaRPr lang="sv-SE" dirty="0"/>
          </a:p>
        </p:txBody>
      </p:sp>
      <p:sp>
        <p:nvSpPr>
          <p:cNvPr id="5" name="Rubrik 4">
            <a:extLst>
              <a:ext uri="{FF2B5EF4-FFF2-40B4-BE49-F238E27FC236}">
                <a16:creationId xmlns:a16="http://schemas.microsoft.com/office/drawing/2014/main" id="{AC48D3C2-F9E9-2141-9B26-63BCF9922EA8}"/>
              </a:ext>
            </a:extLst>
          </p:cNvPr>
          <p:cNvSpPr>
            <a:spLocks noGrp="1"/>
          </p:cNvSpPr>
          <p:nvPr>
            <p:ph type="ctrTitle"/>
          </p:nvPr>
        </p:nvSpPr>
        <p:spPr>
          <a:xfrm>
            <a:off x="1143000" y="1275606"/>
            <a:ext cx="6858000" cy="1790700"/>
          </a:xfrm>
        </p:spPr>
        <p:txBody>
          <a:bodyPr anchor="ctr"/>
          <a:lstStyle/>
          <a:p>
            <a:r>
              <a:rPr lang="sv-SE" dirty="0"/>
              <a:t>Lösningen</a:t>
            </a:r>
          </a:p>
        </p:txBody>
      </p:sp>
    </p:spTree>
    <p:extLst>
      <p:ext uri="{BB962C8B-B14F-4D97-AF65-F5344CB8AC3E}">
        <p14:creationId xmlns:p14="http://schemas.microsoft.com/office/powerpoint/2010/main" val="226941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6AF7F28-0770-78D4-799D-68E624DAA15C}"/>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0B560BFE-ECBD-381E-8431-A7BA89B7DDDA}"/>
              </a:ext>
            </a:extLst>
          </p:cNvPr>
          <p:cNvSpPr>
            <a:spLocks noGrp="1"/>
          </p:cNvSpPr>
          <p:nvPr>
            <p:ph type="sldNum" sz="quarter" idx="12"/>
          </p:nvPr>
        </p:nvSpPr>
        <p:spPr/>
        <p:txBody>
          <a:bodyPr/>
          <a:lstStyle/>
          <a:p>
            <a:fld id="{1844E2AD-2CA4-4022-8F3B-D585D66E2E30}" type="slidenum">
              <a:rPr lang="sv-SE" smtClean="0"/>
              <a:pPr/>
              <a:t>11</a:t>
            </a:fld>
            <a:endParaRPr lang="sv-SE" dirty="0"/>
          </a:p>
        </p:txBody>
      </p:sp>
      <p:sp>
        <p:nvSpPr>
          <p:cNvPr id="7" name="Platshållare för text 6">
            <a:extLst>
              <a:ext uri="{FF2B5EF4-FFF2-40B4-BE49-F238E27FC236}">
                <a16:creationId xmlns:a16="http://schemas.microsoft.com/office/drawing/2014/main" id="{DF8E0D56-F468-A317-6E9A-AE3C2BE2E071}"/>
              </a:ext>
            </a:extLst>
          </p:cNvPr>
          <p:cNvSpPr>
            <a:spLocks noGrp="1"/>
          </p:cNvSpPr>
          <p:nvPr>
            <p:ph type="body" sz="quarter" idx="14"/>
          </p:nvPr>
        </p:nvSpPr>
        <p:spPr/>
        <p:txBody>
          <a:bodyPr/>
          <a:lstStyle/>
          <a:p>
            <a:r>
              <a:rPr lang="sv-SE" dirty="0"/>
              <a:t>Minska uppkomsten av dagvatten genom att bevara grönytor och anlägga genomsläppliga markmaterial. </a:t>
            </a:r>
          </a:p>
          <a:p>
            <a:r>
              <a:rPr lang="sv-SE" dirty="0"/>
              <a:t>Nyttja dagvatten som en resurs t ex för bevattning och gestaltning. </a:t>
            </a:r>
          </a:p>
          <a:p>
            <a:r>
              <a:rPr lang="sv-SE" dirty="0"/>
              <a:t>Hantera dagvatten där det uppkommer genom lokala åtgärder som renar och reducerar vattenmängderna. </a:t>
            </a:r>
          </a:p>
          <a:p>
            <a:r>
              <a:rPr lang="sv-SE" dirty="0"/>
              <a:t>Den avrinning som uppstår avleds långsamt och säkert. </a:t>
            </a:r>
          </a:p>
          <a:p>
            <a:pPr marL="0" indent="0">
              <a:buNone/>
            </a:pPr>
            <a:endParaRPr lang="sv-SE" dirty="0"/>
          </a:p>
        </p:txBody>
      </p:sp>
      <p:sp>
        <p:nvSpPr>
          <p:cNvPr id="5" name="Rubrik 4">
            <a:extLst>
              <a:ext uri="{FF2B5EF4-FFF2-40B4-BE49-F238E27FC236}">
                <a16:creationId xmlns:a16="http://schemas.microsoft.com/office/drawing/2014/main" id="{22FE1343-BAB0-0E3D-0844-4CB2D6E01B5D}"/>
              </a:ext>
            </a:extLst>
          </p:cNvPr>
          <p:cNvSpPr>
            <a:spLocks noGrp="1"/>
          </p:cNvSpPr>
          <p:nvPr>
            <p:ph type="title"/>
          </p:nvPr>
        </p:nvSpPr>
        <p:spPr/>
        <p:txBody>
          <a:bodyPr/>
          <a:lstStyle/>
          <a:p>
            <a:r>
              <a:rPr lang="sv-SE" dirty="0">
                <a:solidFill>
                  <a:srgbClr val="003366"/>
                </a:solidFill>
              </a:rPr>
              <a:t>Lösningen</a:t>
            </a:r>
            <a:r>
              <a:rPr lang="sv-SE" dirty="0"/>
              <a:t> är hållbar dagvattenhantering</a:t>
            </a:r>
          </a:p>
        </p:txBody>
      </p:sp>
      <p:pic>
        <p:nvPicPr>
          <p:cNvPr id="8" name="Platshållare för bild 13" descr="En bild som visar träd, himmel, utomhus, växt&#10;&#10;Automatiskt genererad beskrivning">
            <a:extLst>
              <a:ext uri="{FF2B5EF4-FFF2-40B4-BE49-F238E27FC236}">
                <a16:creationId xmlns:a16="http://schemas.microsoft.com/office/drawing/2014/main" id="{B4DFFF46-50FB-6A1F-8D9B-00DF1F9CC6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726" r="30726"/>
          <a:stretch>
            <a:fillRect/>
          </a:stretch>
        </p:blipFill>
        <p:spPr>
          <a:xfrm>
            <a:off x="0" y="0"/>
            <a:ext cx="2843213" cy="4868863"/>
          </a:xfrm>
        </p:spPr>
      </p:pic>
    </p:spTree>
    <p:extLst>
      <p:ext uri="{BB962C8B-B14F-4D97-AF65-F5344CB8AC3E}">
        <p14:creationId xmlns:p14="http://schemas.microsoft.com/office/powerpoint/2010/main" val="90969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A8B4B5E4-B3D8-E7F8-57F1-C373018C616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19F40118-9EEA-1AE1-D51B-0126E44C467F}"/>
              </a:ext>
            </a:extLst>
          </p:cNvPr>
          <p:cNvSpPr>
            <a:spLocks noGrp="1"/>
          </p:cNvSpPr>
          <p:nvPr>
            <p:ph type="sldNum" sz="quarter" idx="12"/>
          </p:nvPr>
        </p:nvSpPr>
        <p:spPr/>
        <p:txBody>
          <a:bodyPr/>
          <a:lstStyle/>
          <a:p>
            <a:fld id="{1844E2AD-2CA4-4022-8F3B-D585D66E2E30}" type="slidenum">
              <a:rPr lang="sv-SE" smtClean="0"/>
              <a:pPr/>
              <a:t>12</a:t>
            </a:fld>
            <a:endParaRPr lang="sv-SE" dirty="0"/>
          </a:p>
        </p:txBody>
      </p:sp>
      <p:sp>
        <p:nvSpPr>
          <p:cNvPr id="5" name="Platshållare för text 4">
            <a:extLst>
              <a:ext uri="{FF2B5EF4-FFF2-40B4-BE49-F238E27FC236}">
                <a16:creationId xmlns:a16="http://schemas.microsoft.com/office/drawing/2014/main" id="{3F051F3E-89BA-F66F-057B-49263411D072}"/>
              </a:ext>
            </a:extLst>
          </p:cNvPr>
          <p:cNvSpPr>
            <a:spLocks noGrp="1"/>
          </p:cNvSpPr>
          <p:nvPr>
            <p:ph type="body" sz="quarter" idx="14"/>
          </p:nvPr>
        </p:nvSpPr>
        <p:spPr/>
        <p:txBody>
          <a:bodyPr/>
          <a:lstStyle/>
          <a:p>
            <a:r>
              <a:rPr lang="sv-SE" dirty="0"/>
              <a:t>Tillskapa samlad fördröjning och rening vid behov, t ex större dagvattenanläggningar inom avrinningssystemet. </a:t>
            </a:r>
          </a:p>
          <a:p>
            <a:r>
              <a:rPr lang="sv-SE" dirty="0"/>
              <a:t>Hantera skyfall genom att bygga där det är lämpligt, säkrar rätt höjdsättning av mark och byggnader samt skapar skyfallsytor och skyfallsstråk. </a:t>
            </a:r>
          </a:p>
          <a:p>
            <a:r>
              <a:rPr lang="sv-SE" dirty="0"/>
              <a:t>Förvalta dagvattenlösningarna på ett hållbart och långsiktigt sätt</a:t>
            </a:r>
          </a:p>
          <a:p>
            <a:endParaRPr lang="sv-SE" dirty="0"/>
          </a:p>
        </p:txBody>
      </p:sp>
      <p:sp>
        <p:nvSpPr>
          <p:cNvPr id="6" name="Rubrik 5">
            <a:extLst>
              <a:ext uri="{FF2B5EF4-FFF2-40B4-BE49-F238E27FC236}">
                <a16:creationId xmlns:a16="http://schemas.microsoft.com/office/drawing/2014/main" id="{D888E5AF-080D-2AC1-B25E-D67A8BF14463}"/>
              </a:ext>
            </a:extLst>
          </p:cNvPr>
          <p:cNvSpPr>
            <a:spLocks noGrp="1"/>
          </p:cNvSpPr>
          <p:nvPr>
            <p:ph type="title"/>
          </p:nvPr>
        </p:nvSpPr>
        <p:spPr/>
        <p:txBody>
          <a:bodyPr/>
          <a:lstStyle/>
          <a:p>
            <a:r>
              <a:rPr lang="sv-SE" dirty="0"/>
              <a:t>Lösningen är hållbar dagvattenhantering, forts.</a:t>
            </a:r>
          </a:p>
        </p:txBody>
      </p:sp>
      <p:pic>
        <p:nvPicPr>
          <p:cNvPr id="7" name="Platshållare för bild 11" descr="En bild som visar utomhus, träd, gräs, omges&#10;&#10;Automatiskt genererad beskrivning">
            <a:extLst>
              <a:ext uri="{FF2B5EF4-FFF2-40B4-BE49-F238E27FC236}">
                <a16:creationId xmlns:a16="http://schemas.microsoft.com/office/drawing/2014/main" id="{B163169E-D561-05F2-E177-F8C24E8ED65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 r="6"/>
          <a:stretch>
            <a:fillRect/>
          </a:stretch>
        </p:blipFill>
        <p:spPr>
          <a:xfrm>
            <a:off x="0" y="0"/>
            <a:ext cx="2843213" cy="4868863"/>
          </a:xfrm>
        </p:spPr>
      </p:pic>
    </p:spTree>
    <p:extLst>
      <p:ext uri="{BB962C8B-B14F-4D97-AF65-F5344CB8AC3E}">
        <p14:creationId xmlns:p14="http://schemas.microsoft.com/office/powerpoint/2010/main" val="530252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13B0167-1146-7142-9883-12D2AA18DF20}"/>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63F4E7B1-1828-A144-A59E-2BFA192A54E9}"/>
              </a:ext>
            </a:extLst>
          </p:cNvPr>
          <p:cNvSpPr>
            <a:spLocks noGrp="1"/>
          </p:cNvSpPr>
          <p:nvPr>
            <p:ph type="sldNum" sz="quarter" idx="12"/>
          </p:nvPr>
        </p:nvSpPr>
        <p:spPr/>
        <p:txBody>
          <a:bodyPr/>
          <a:lstStyle/>
          <a:p>
            <a:fld id="{1844E2AD-2CA4-4022-8F3B-D585D66E2E30}" type="slidenum">
              <a:rPr lang="sv-SE" smtClean="0"/>
              <a:pPr/>
              <a:t>13</a:t>
            </a:fld>
            <a:endParaRPr lang="sv-SE" dirty="0"/>
          </a:p>
        </p:txBody>
      </p:sp>
      <p:sp>
        <p:nvSpPr>
          <p:cNvPr id="5" name="Rubrik 4">
            <a:extLst>
              <a:ext uri="{FF2B5EF4-FFF2-40B4-BE49-F238E27FC236}">
                <a16:creationId xmlns:a16="http://schemas.microsoft.com/office/drawing/2014/main" id="{AC48D3C2-F9E9-2141-9B26-63BCF9922EA8}"/>
              </a:ext>
            </a:extLst>
          </p:cNvPr>
          <p:cNvSpPr>
            <a:spLocks noGrp="1"/>
          </p:cNvSpPr>
          <p:nvPr>
            <p:ph type="ctrTitle"/>
          </p:nvPr>
        </p:nvSpPr>
        <p:spPr>
          <a:xfrm>
            <a:off x="1143000" y="1275606"/>
            <a:ext cx="6858000" cy="1790700"/>
          </a:xfrm>
        </p:spPr>
        <p:txBody>
          <a:bodyPr anchor="ctr"/>
          <a:lstStyle/>
          <a:p>
            <a:r>
              <a:rPr lang="sv-SE" dirty="0"/>
              <a:t>Exempel på hållbara dagvattenlösningar</a:t>
            </a:r>
          </a:p>
        </p:txBody>
      </p:sp>
    </p:spTree>
    <p:extLst>
      <p:ext uri="{BB962C8B-B14F-4D97-AF65-F5344CB8AC3E}">
        <p14:creationId xmlns:p14="http://schemas.microsoft.com/office/powerpoint/2010/main" val="246725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51F658C5-89F1-038D-599C-ED1E76CE7636}"/>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094EEC87-CD04-E64C-A899-6CD0478551A2}"/>
              </a:ext>
            </a:extLst>
          </p:cNvPr>
          <p:cNvSpPr>
            <a:spLocks noGrp="1"/>
          </p:cNvSpPr>
          <p:nvPr>
            <p:ph type="sldNum" sz="quarter" idx="12"/>
          </p:nvPr>
        </p:nvSpPr>
        <p:spPr/>
        <p:txBody>
          <a:bodyPr/>
          <a:lstStyle/>
          <a:p>
            <a:fld id="{1844E2AD-2CA4-4022-8F3B-D585D66E2E30}" type="slidenum">
              <a:rPr lang="sv-SE" smtClean="0"/>
              <a:pPr/>
              <a:t>14</a:t>
            </a:fld>
            <a:endParaRPr lang="sv-SE" dirty="0"/>
          </a:p>
        </p:txBody>
      </p:sp>
      <p:sp>
        <p:nvSpPr>
          <p:cNvPr id="7" name="Platshållare för text 6">
            <a:extLst>
              <a:ext uri="{FF2B5EF4-FFF2-40B4-BE49-F238E27FC236}">
                <a16:creationId xmlns:a16="http://schemas.microsoft.com/office/drawing/2014/main" id="{1111D19D-4A86-8A7B-2513-B84C5D68ACF9}"/>
              </a:ext>
            </a:extLst>
          </p:cNvPr>
          <p:cNvSpPr>
            <a:spLocks noGrp="1"/>
          </p:cNvSpPr>
          <p:nvPr>
            <p:ph type="body" sz="quarter" idx="14"/>
          </p:nvPr>
        </p:nvSpPr>
        <p:spPr/>
        <p:txBody>
          <a:bodyPr/>
          <a:lstStyle/>
          <a:p>
            <a:pPr marL="0" indent="0">
              <a:buNone/>
            </a:pPr>
            <a:r>
              <a:rPr lang="sv-SE" dirty="0"/>
              <a:t>Minskar avrinningen</a:t>
            </a:r>
          </a:p>
          <a:p>
            <a:pPr marL="0" indent="0">
              <a:buNone/>
            </a:pPr>
            <a:endParaRPr lang="sv-SE" dirty="0"/>
          </a:p>
        </p:txBody>
      </p:sp>
      <p:sp>
        <p:nvSpPr>
          <p:cNvPr id="5" name="Rubrik 4">
            <a:extLst>
              <a:ext uri="{FF2B5EF4-FFF2-40B4-BE49-F238E27FC236}">
                <a16:creationId xmlns:a16="http://schemas.microsoft.com/office/drawing/2014/main" id="{289DDE89-7D18-2617-F51A-D07C55E37EEA}"/>
              </a:ext>
            </a:extLst>
          </p:cNvPr>
          <p:cNvSpPr>
            <a:spLocks noGrp="1"/>
          </p:cNvSpPr>
          <p:nvPr>
            <p:ph type="title"/>
          </p:nvPr>
        </p:nvSpPr>
        <p:spPr/>
        <p:txBody>
          <a:bodyPr/>
          <a:lstStyle/>
          <a:p>
            <a:r>
              <a:rPr lang="sv-SE" dirty="0"/>
              <a:t>Gröna tak </a:t>
            </a:r>
            <a:r>
              <a:rPr lang="sv-SE" dirty="0">
                <a:solidFill>
                  <a:srgbClr val="003366"/>
                </a:solidFill>
              </a:rPr>
              <a:t>och genomsläppliga markmaterial </a:t>
            </a:r>
            <a:endParaRPr lang="sv-SE" dirty="0"/>
          </a:p>
        </p:txBody>
      </p:sp>
      <p:pic>
        <p:nvPicPr>
          <p:cNvPr id="9" name="Platshållare för bild 8">
            <a:extLst>
              <a:ext uri="{FF2B5EF4-FFF2-40B4-BE49-F238E27FC236}">
                <a16:creationId xmlns:a16="http://schemas.microsoft.com/office/drawing/2014/main" id="{1067A812-7A3D-C750-95E7-CF5857E257C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0256" r="10256"/>
          <a:stretch/>
        </p:blipFill>
        <p:spPr>
          <a:xfrm>
            <a:off x="6300788" y="0"/>
            <a:ext cx="2843212" cy="2376488"/>
          </a:xfrm>
          <a:prstGeom prst="rect">
            <a:avLst/>
          </a:prstGeom>
          <a:solidFill>
            <a:schemeClr val="bg2">
              <a:lumMod val="95000"/>
              <a:alpha val="85000"/>
            </a:schemeClr>
          </a:solidFill>
        </p:spPr>
      </p:pic>
      <p:pic>
        <p:nvPicPr>
          <p:cNvPr id="10" name="Platshållare för bild 8" descr="En bild som visar text, utomhus, träd, gräs&#10;&#10;Automatiskt genererad beskrivning">
            <a:extLst>
              <a:ext uri="{FF2B5EF4-FFF2-40B4-BE49-F238E27FC236}">
                <a16:creationId xmlns:a16="http://schemas.microsoft.com/office/drawing/2014/main" id="{B717A3FA-4186-24CA-FC06-4CEB06AFA421}"/>
              </a:ext>
            </a:extLst>
          </p:cNvPr>
          <p:cNvPicPr>
            <a:picLocks noGrp="1" noChangeAspect="1"/>
          </p:cNvPicPr>
          <p:nvPr>
            <p:ph type="pic" sz="quarter" idx="17"/>
          </p:nvPr>
        </p:nvPicPr>
        <p:blipFill rotWithShape="1">
          <a:blip r:embed="rId4">
            <a:extLst>
              <a:ext uri="{BEBA8EAE-BF5A-486C-A8C5-ECC9F3942E4B}">
                <a14:imgProps xmlns:a14="http://schemas.microsoft.com/office/drawing/2010/main">
                  <a14:imgLayer r:embed="rId5">
                    <a14:imgEffect>
                      <a14:saturation sat="108000"/>
                    </a14:imgEffect>
                  </a14:imgLayer>
                </a14:imgProps>
              </a:ext>
              <a:ext uri="{28A0092B-C50C-407E-A947-70E740481C1C}">
                <a14:useLocalDpi xmlns:a14="http://schemas.microsoft.com/office/drawing/2010/main" val="0"/>
              </a:ext>
            </a:extLst>
          </a:blip>
          <a:srcRect l="16208" t="33" r="4313" b="-33"/>
          <a:stretch/>
        </p:blipFill>
        <p:spPr>
          <a:xfrm>
            <a:off x="6300788" y="2493963"/>
            <a:ext cx="2843212" cy="2376487"/>
          </a:xfrm>
        </p:spPr>
      </p:pic>
    </p:spTree>
    <p:extLst>
      <p:ext uri="{BB962C8B-B14F-4D97-AF65-F5344CB8AC3E}">
        <p14:creationId xmlns:p14="http://schemas.microsoft.com/office/powerpoint/2010/main" val="416166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1AB7962-A57D-FD26-5F5E-753BE66EE86C}"/>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660E6344-EDED-5514-0FBB-3731FF84D835}"/>
              </a:ext>
            </a:extLst>
          </p:cNvPr>
          <p:cNvSpPr>
            <a:spLocks noGrp="1"/>
          </p:cNvSpPr>
          <p:nvPr>
            <p:ph type="sldNum" sz="quarter" idx="12"/>
          </p:nvPr>
        </p:nvSpPr>
        <p:spPr/>
        <p:txBody>
          <a:bodyPr/>
          <a:lstStyle/>
          <a:p>
            <a:fld id="{1844E2AD-2CA4-4022-8F3B-D585D66E2E30}" type="slidenum">
              <a:rPr lang="sv-SE" smtClean="0"/>
              <a:pPr/>
              <a:t>15</a:t>
            </a:fld>
            <a:endParaRPr lang="sv-SE" dirty="0"/>
          </a:p>
        </p:txBody>
      </p:sp>
      <p:sp>
        <p:nvSpPr>
          <p:cNvPr id="6" name="Platshållare för text 5">
            <a:extLst>
              <a:ext uri="{FF2B5EF4-FFF2-40B4-BE49-F238E27FC236}">
                <a16:creationId xmlns:a16="http://schemas.microsoft.com/office/drawing/2014/main" id="{340076D6-0B88-09D9-958C-09D67C2F755A}"/>
              </a:ext>
            </a:extLst>
          </p:cNvPr>
          <p:cNvSpPr>
            <a:spLocks noGrp="1"/>
          </p:cNvSpPr>
          <p:nvPr>
            <p:ph type="body" sz="quarter" idx="14"/>
          </p:nvPr>
        </p:nvSpPr>
        <p:spPr/>
        <p:txBody>
          <a:bodyPr/>
          <a:lstStyle/>
          <a:p>
            <a:pPr marL="0" indent="0">
              <a:buNone/>
            </a:pPr>
            <a:r>
              <a:rPr lang="sv-SE" dirty="0"/>
              <a:t>Renar och fördröjer dagvatten lokalt</a:t>
            </a:r>
          </a:p>
          <a:p>
            <a:endParaRPr lang="sv-SE" dirty="0"/>
          </a:p>
        </p:txBody>
      </p:sp>
      <p:sp>
        <p:nvSpPr>
          <p:cNvPr id="7" name="Rubrik 6">
            <a:extLst>
              <a:ext uri="{FF2B5EF4-FFF2-40B4-BE49-F238E27FC236}">
                <a16:creationId xmlns:a16="http://schemas.microsoft.com/office/drawing/2014/main" id="{D6F74E90-A197-A203-DDF3-6CC36AF1359D}"/>
              </a:ext>
            </a:extLst>
          </p:cNvPr>
          <p:cNvSpPr>
            <a:spLocks noGrp="1"/>
          </p:cNvSpPr>
          <p:nvPr>
            <p:ph type="title"/>
          </p:nvPr>
        </p:nvSpPr>
        <p:spPr/>
        <p:txBody>
          <a:bodyPr/>
          <a:lstStyle/>
          <a:p>
            <a:r>
              <a:rPr lang="sv-SE" dirty="0"/>
              <a:t>Regnbäddar kallas även för </a:t>
            </a:r>
            <a:r>
              <a:rPr lang="sv-SE" dirty="0" err="1"/>
              <a:t>biofilter</a:t>
            </a:r>
            <a:endParaRPr lang="sv-SE" dirty="0"/>
          </a:p>
        </p:txBody>
      </p:sp>
      <p:pic>
        <p:nvPicPr>
          <p:cNvPr id="8" name="Platshållare för innehåll 5" descr="En bild som visar utomhus, träd, himmel, gräs&#10;&#10;Automatiskt genererad beskrivning">
            <a:extLst>
              <a:ext uri="{FF2B5EF4-FFF2-40B4-BE49-F238E27FC236}">
                <a16:creationId xmlns:a16="http://schemas.microsoft.com/office/drawing/2014/main" id="{7E31C3DF-74FB-D3BF-6FD2-04E87696745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95" r="16695"/>
          <a:stretch/>
        </p:blipFill>
        <p:spPr>
          <a:xfrm rot="5400000">
            <a:off x="6534150" y="-233363"/>
            <a:ext cx="2376488" cy="2843213"/>
          </a:xfrm>
          <a:prstGeom prst="rect">
            <a:avLst/>
          </a:prstGeom>
        </p:spPr>
      </p:pic>
      <p:pic>
        <p:nvPicPr>
          <p:cNvPr id="9" name="Platshållare för bild 7">
            <a:extLst>
              <a:ext uri="{FF2B5EF4-FFF2-40B4-BE49-F238E27FC236}">
                <a16:creationId xmlns:a16="http://schemas.microsoft.com/office/drawing/2014/main" id="{87352E8D-4993-1D91-4192-9285B945220D}"/>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8662" r="18662"/>
          <a:stretch>
            <a:fillRect/>
          </a:stretch>
        </p:blipFill>
        <p:spPr>
          <a:xfrm rot="5400000">
            <a:off x="6534150" y="2260600"/>
            <a:ext cx="2376488" cy="2843213"/>
          </a:xfrm>
          <a:prstGeom prst="rect">
            <a:avLst/>
          </a:prstGeom>
        </p:spPr>
      </p:pic>
    </p:spTree>
    <p:extLst>
      <p:ext uri="{BB962C8B-B14F-4D97-AF65-F5344CB8AC3E}">
        <p14:creationId xmlns:p14="http://schemas.microsoft.com/office/powerpoint/2010/main" val="2422404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E15E4B1-42CA-E13F-98E3-D85C77FF6302}"/>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9DB5BED3-F5FE-869C-F96A-D2748C211DAE}"/>
              </a:ext>
            </a:extLst>
          </p:cNvPr>
          <p:cNvSpPr>
            <a:spLocks noGrp="1"/>
          </p:cNvSpPr>
          <p:nvPr>
            <p:ph type="sldNum" sz="quarter" idx="12"/>
          </p:nvPr>
        </p:nvSpPr>
        <p:spPr/>
        <p:txBody>
          <a:bodyPr/>
          <a:lstStyle/>
          <a:p>
            <a:fld id="{1844E2AD-2CA4-4022-8F3B-D585D66E2E30}" type="slidenum">
              <a:rPr lang="sv-SE" smtClean="0"/>
              <a:pPr/>
              <a:t>16</a:t>
            </a:fld>
            <a:endParaRPr lang="sv-SE" dirty="0"/>
          </a:p>
        </p:txBody>
      </p:sp>
      <p:sp>
        <p:nvSpPr>
          <p:cNvPr id="6" name="Platshållare för text 5">
            <a:extLst>
              <a:ext uri="{FF2B5EF4-FFF2-40B4-BE49-F238E27FC236}">
                <a16:creationId xmlns:a16="http://schemas.microsoft.com/office/drawing/2014/main" id="{8B800EA4-5CDB-0E87-A1D5-A1662AEE637D}"/>
              </a:ext>
            </a:extLst>
          </p:cNvPr>
          <p:cNvSpPr>
            <a:spLocks noGrp="1"/>
          </p:cNvSpPr>
          <p:nvPr>
            <p:ph type="body" sz="quarter" idx="14"/>
          </p:nvPr>
        </p:nvSpPr>
        <p:spPr/>
        <p:txBody>
          <a:bodyPr/>
          <a:lstStyle/>
          <a:p>
            <a:pPr marL="0" indent="0">
              <a:buNone/>
            </a:pPr>
            <a:r>
              <a:rPr lang="sv-SE" dirty="0"/>
              <a:t>Avledning i öppna stråk reducerar flödeshastigheterna och har ofta god kapacitet.</a:t>
            </a:r>
          </a:p>
          <a:p>
            <a:pPr marL="0" indent="0">
              <a:buNone/>
            </a:pPr>
            <a:endParaRPr lang="sv-SE" dirty="0"/>
          </a:p>
        </p:txBody>
      </p:sp>
      <p:sp>
        <p:nvSpPr>
          <p:cNvPr id="7" name="Rubrik 6">
            <a:extLst>
              <a:ext uri="{FF2B5EF4-FFF2-40B4-BE49-F238E27FC236}">
                <a16:creationId xmlns:a16="http://schemas.microsoft.com/office/drawing/2014/main" id="{27571BD2-8CBA-5DFA-DB20-9B62152BA85E}"/>
              </a:ext>
            </a:extLst>
          </p:cNvPr>
          <p:cNvSpPr>
            <a:spLocks noGrp="1"/>
          </p:cNvSpPr>
          <p:nvPr>
            <p:ph type="title"/>
          </p:nvPr>
        </p:nvSpPr>
        <p:spPr/>
        <p:txBody>
          <a:bodyPr/>
          <a:lstStyle/>
          <a:p>
            <a:r>
              <a:rPr lang="sv-SE" dirty="0"/>
              <a:t>Trög och ytlig avledning</a:t>
            </a:r>
          </a:p>
        </p:txBody>
      </p:sp>
      <p:pic>
        <p:nvPicPr>
          <p:cNvPr id="8" name="Platshållare för bild 34">
            <a:extLst>
              <a:ext uri="{FF2B5EF4-FFF2-40B4-BE49-F238E27FC236}">
                <a16:creationId xmlns:a16="http://schemas.microsoft.com/office/drawing/2014/main" id="{23AC7389-09BB-C984-A649-FB87067C71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351" r="16351"/>
          <a:stretch>
            <a:fillRect/>
          </a:stretch>
        </p:blipFill>
        <p:spPr>
          <a:xfrm>
            <a:off x="6300788" y="0"/>
            <a:ext cx="2843212" cy="2376488"/>
          </a:xfrm>
          <a:prstGeom prst="rect">
            <a:avLst/>
          </a:prstGeom>
          <a:solidFill>
            <a:schemeClr val="bg2">
              <a:lumMod val="95000"/>
              <a:alpha val="85000"/>
            </a:schemeClr>
          </a:solidFill>
        </p:spPr>
      </p:pic>
      <p:pic>
        <p:nvPicPr>
          <p:cNvPr id="9" name="Platshållare för bild 10">
            <a:extLst>
              <a:ext uri="{FF2B5EF4-FFF2-40B4-BE49-F238E27FC236}">
                <a16:creationId xmlns:a16="http://schemas.microsoft.com/office/drawing/2014/main" id="{C4BF1155-659E-66F0-8524-995EFD8F08A0}"/>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t="6595" b="37877"/>
          <a:stretch/>
        </p:blipFill>
        <p:spPr>
          <a:xfrm>
            <a:off x="6300788" y="2493963"/>
            <a:ext cx="2843212" cy="2376487"/>
          </a:xfrm>
          <a:prstGeom prst="rect">
            <a:avLst/>
          </a:prstGeom>
          <a:solidFill>
            <a:schemeClr val="bg2">
              <a:lumMod val="95000"/>
              <a:alpha val="85000"/>
            </a:schemeClr>
          </a:solidFill>
        </p:spPr>
      </p:pic>
    </p:spTree>
    <p:extLst>
      <p:ext uri="{BB962C8B-B14F-4D97-AF65-F5344CB8AC3E}">
        <p14:creationId xmlns:p14="http://schemas.microsoft.com/office/powerpoint/2010/main" val="9729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343C2530-DE24-AB53-8A3F-33D7BCAEBF36}"/>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75846ABA-FDC4-89A5-32AF-02E26EE24971}"/>
              </a:ext>
            </a:extLst>
          </p:cNvPr>
          <p:cNvSpPr>
            <a:spLocks noGrp="1"/>
          </p:cNvSpPr>
          <p:nvPr>
            <p:ph type="sldNum" sz="quarter" idx="12"/>
          </p:nvPr>
        </p:nvSpPr>
        <p:spPr/>
        <p:txBody>
          <a:bodyPr/>
          <a:lstStyle/>
          <a:p>
            <a:fld id="{1844E2AD-2CA4-4022-8F3B-D585D66E2E30}" type="slidenum">
              <a:rPr lang="sv-SE" smtClean="0"/>
              <a:pPr/>
              <a:t>17</a:t>
            </a:fld>
            <a:endParaRPr lang="sv-SE" dirty="0"/>
          </a:p>
        </p:txBody>
      </p:sp>
      <p:sp>
        <p:nvSpPr>
          <p:cNvPr id="6" name="Platshållare för text 5">
            <a:extLst>
              <a:ext uri="{FF2B5EF4-FFF2-40B4-BE49-F238E27FC236}">
                <a16:creationId xmlns:a16="http://schemas.microsoft.com/office/drawing/2014/main" id="{BF815216-26D0-1969-C103-375E3C8814B1}"/>
              </a:ext>
            </a:extLst>
          </p:cNvPr>
          <p:cNvSpPr>
            <a:spLocks noGrp="1"/>
          </p:cNvSpPr>
          <p:nvPr>
            <p:ph type="body" sz="quarter" idx="14"/>
          </p:nvPr>
        </p:nvSpPr>
        <p:spPr/>
        <p:txBody>
          <a:bodyPr/>
          <a:lstStyle/>
          <a:p>
            <a:pPr marL="0" indent="0">
              <a:buNone/>
            </a:pPr>
            <a:r>
              <a:rPr lang="sv-SE" dirty="0"/>
              <a:t>Renar och fördröjer dagvatten på en uppsamlande plats i ett avrinningsområde.</a:t>
            </a:r>
          </a:p>
          <a:p>
            <a:pPr marL="0" indent="0">
              <a:buNone/>
            </a:pPr>
            <a:endParaRPr lang="sv-SE" dirty="0"/>
          </a:p>
        </p:txBody>
      </p:sp>
      <p:sp>
        <p:nvSpPr>
          <p:cNvPr id="7" name="Rubrik 6">
            <a:extLst>
              <a:ext uri="{FF2B5EF4-FFF2-40B4-BE49-F238E27FC236}">
                <a16:creationId xmlns:a16="http://schemas.microsoft.com/office/drawing/2014/main" id="{CA80654E-0C15-99FB-1F06-5E38037F152B}"/>
              </a:ext>
            </a:extLst>
          </p:cNvPr>
          <p:cNvSpPr>
            <a:spLocks noGrp="1"/>
          </p:cNvSpPr>
          <p:nvPr>
            <p:ph type="title"/>
          </p:nvPr>
        </p:nvSpPr>
        <p:spPr/>
        <p:txBody>
          <a:bodyPr/>
          <a:lstStyle/>
          <a:p>
            <a:r>
              <a:rPr lang="sv-SE" dirty="0"/>
              <a:t>Dammar</a:t>
            </a:r>
          </a:p>
        </p:txBody>
      </p:sp>
      <p:pic>
        <p:nvPicPr>
          <p:cNvPr id="8" name="Platshållare för innehåll 7">
            <a:extLst>
              <a:ext uri="{FF2B5EF4-FFF2-40B4-BE49-F238E27FC236}">
                <a16:creationId xmlns:a16="http://schemas.microsoft.com/office/drawing/2014/main" id="{AF6EFF48-0EDF-B614-07A0-7DE5AD519F3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0278" r="10278"/>
          <a:stretch/>
        </p:blipFill>
        <p:spPr>
          <a:xfrm>
            <a:off x="6300788" y="0"/>
            <a:ext cx="2843212" cy="2376488"/>
          </a:xfrm>
        </p:spPr>
      </p:pic>
      <p:pic>
        <p:nvPicPr>
          <p:cNvPr id="9" name="Platshållare för innehåll 3">
            <a:extLst>
              <a:ext uri="{FF2B5EF4-FFF2-40B4-BE49-F238E27FC236}">
                <a16:creationId xmlns:a16="http://schemas.microsoft.com/office/drawing/2014/main" id="{93C50A7A-BE8D-5FD0-0AD9-ACF6C044D953}"/>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l="20512" t="-234" b="234"/>
          <a:stretch/>
        </p:blipFill>
        <p:spPr>
          <a:xfrm>
            <a:off x="6300788" y="2493963"/>
            <a:ext cx="2843212" cy="2376487"/>
          </a:xfrm>
          <a:prstGeom prst="rect">
            <a:avLst/>
          </a:prstGeom>
        </p:spPr>
      </p:pic>
    </p:spTree>
    <p:extLst>
      <p:ext uri="{BB962C8B-B14F-4D97-AF65-F5344CB8AC3E}">
        <p14:creationId xmlns:p14="http://schemas.microsoft.com/office/powerpoint/2010/main" val="32083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736F856F-7687-BA18-77C8-495C36D508A7}"/>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84B8172B-4B05-5F27-E8FA-3F826FF40A11}"/>
              </a:ext>
            </a:extLst>
          </p:cNvPr>
          <p:cNvSpPr>
            <a:spLocks noGrp="1"/>
          </p:cNvSpPr>
          <p:nvPr>
            <p:ph type="sldNum" sz="quarter" idx="12"/>
          </p:nvPr>
        </p:nvSpPr>
        <p:spPr/>
        <p:txBody>
          <a:bodyPr/>
          <a:lstStyle/>
          <a:p>
            <a:fld id="{1844E2AD-2CA4-4022-8F3B-D585D66E2E30}" type="slidenum">
              <a:rPr lang="sv-SE" smtClean="0"/>
              <a:pPr/>
              <a:t>18</a:t>
            </a:fld>
            <a:endParaRPr lang="sv-SE" dirty="0"/>
          </a:p>
        </p:txBody>
      </p:sp>
      <p:sp>
        <p:nvSpPr>
          <p:cNvPr id="6" name="Platshållare för text 5">
            <a:extLst>
              <a:ext uri="{FF2B5EF4-FFF2-40B4-BE49-F238E27FC236}">
                <a16:creationId xmlns:a16="http://schemas.microsoft.com/office/drawing/2014/main" id="{23FD472F-0D1C-AE12-E19B-71029442F2AF}"/>
              </a:ext>
            </a:extLst>
          </p:cNvPr>
          <p:cNvSpPr>
            <a:spLocks noGrp="1"/>
          </p:cNvSpPr>
          <p:nvPr>
            <p:ph type="body" sz="quarter" idx="14"/>
          </p:nvPr>
        </p:nvSpPr>
        <p:spPr/>
        <p:txBody>
          <a:bodyPr/>
          <a:lstStyle/>
          <a:p>
            <a:pPr marL="0" indent="0">
              <a:buNone/>
            </a:pPr>
            <a:r>
              <a:rPr lang="sv-SE" dirty="0"/>
              <a:t>Möjliggör hantering av stora mängder vatten vid skyfall. I normala fall används ytan för rekreation. </a:t>
            </a:r>
          </a:p>
          <a:p>
            <a:pPr marL="0" indent="0">
              <a:buNone/>
            </a:pPr>
            <a:endParaRPr lang="sv-SE" dirty="0"/>
          </a:p>
        </p:txBody>
      </p:sp>
      <p:sp>
        <p:nvSpPr>
          <p:cNvPr id="7" name="Rubrik 6">
            <a:extLst>
              <a:ext uri="{FF2B5EF4-FFF2-40B4-BE49-F238E27FC236}">
                <a16:creationId xmlns:a16="http://schemas.microsoft.com/office/drawing/2014/main" id="{FC8DEF0D-6C93-AAAC-EBC0-850A24AC8DAD}"/>
              </a:ext>
            </a:extLst>
          </p:cNvPr>
          <p:cNvSpPr>
            <a:spLocks noGrp="1"/>
          </p:cNvSpPr>
          <p:nvPr>
            <p:ph type="title"/>
          </p:nvPr>
        </p:nvSpPr>
        <p:spPr/>
        <p:txBody>
          <a:bodyPr/>
          <a:lstStyle/>
          <a:p>
            <a:r>
              <a:rPr lang="sv-SE" dirty="0"/>
              <a:t>Multifunktionella ytor</a:t>
            </a:r>
          </a:p>
        </p:txBody>
      </p:sp>
      <p:pic>
        <p:nvPicPr>
          <p:cNvPr id="8" name="Platshållare för bild 30">
            <a:extLst>
              <a:ext uri="{FF2B5EF4-FFF2-40B4-BE49-F238E27FC236}">
                <a16:creationId xmlns:a16="http://schemas.microsoft.com/office/drawing/2014/main" id="{4862D95C-223F-BF96-663C-995855FA68E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3057" r="23057"/>
          <a:stretch/>
        </p:blipFill>
        <p:spPr>
          <a:xfrm>
            <a:off x="6300788" y="0"/>
            <a:ext cx="2843212" cy="2376488"/>
          </a:xfrm>
        </p:spPr>
      </p:pic>
      <p:pic>
        <p:nvPicPr>
          <p:cNvPr id="9" name="Platshållare för bild 7" descr="En bild som visar utomhus, byggnad, mark, trottoar&#10;&#10;Automatiskt genererad beskrivning">
            <a:extLst>
              <a:ext uri="{FF2B5EF4-FFF2-40B4-BE49-F238E27FC236}">
                <a16:creationId xmlns:a16="http://schemas.microsoft.com/office/drawing/2014/main" id="{9F6F94D9-BF07-50A3-8F48-01051E6E1AD0}"/>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3057" r="23057"/>
          <a:stretch>
            <a:fillRect/>
          </a:stretch>
        </p:blipFill>
        <p:spPr>
          <a:xfrm>
            <a:off x="6300788" y="2493963"/>
            <a:ext cx="2843212" cy="2376487"/>
          </a:xfrm>
          <a:prstGeom prst="rect">
            <a:avLst/>
          </a:prstGeom>
        </p:spPr>
      </p:pic>
    </p:spTree>
    <p:extLst>
      <p:ext uri="{BB962C8B-B14F-4D97-AF65-F5344CB8AC3E}">
        <p14:creationId xmlns:p14="http://schemas.microsoft.com/office/powerpoint/2010/main" val="4197864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7F17FA1-0451-AB3B-C53A-9CC2C5FAD3F8}"/>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695CF6CF-D9A6-B0C3-31AB-3F22DCA37408}"/>
              </a:ext>
            </a:extLst>
          </p:cNvPr>
          <p:cNvSpPr>
            <a:spLocks noGrp="1"/>
          </p:cNvSpPr>
          <p:nvPr>
            <p:ph type="sldNum" sz="quarter" idx="12"/>
          </p:nvPr>
        </p:nvSpPr>
        <p:spPr/>
        <p:txBody>
          <a:bodyPr/>
          <a:lstStyle/>
          <a:p>
            <a:fld id="{1844E2AD-2CA4-4022-8F3B-D585D66E2E30}" type="slidenum">
              <a:rPr lang="sv-SE" smtClean="0"/>
              <a:pPr/>
              <a:t>19</a:t>
            </a:fld>
            <a:endParaRPr lang="sv-SE" dirty="0"/>
          </a:p>
        </p:txBody>
      </p:sp>
      <p:sp>
        <p:nvSpPr>
          <p:cNvPr id="6" name="Platshållare för text 5">
            <a:extLst>
              <a:ext uri="{FF2B5EF4-FFF2-40B4-BE49-F238E27FC236}">
                <a16:creationId xmlns:a16="http://schemas.microsoft.com/office/drawing/2014/main" id="{FCE5020F-1314-C85B-09C7-257CD0989A79}"/>
              </a:ext>
            </a:extLst>
          </p:cNvPr>
          <p:cNvSpPr>
            <a:spLocks noGrp="1"/>
          </p:cNvSpPr>
          <p:nvPr>
            <p:ph type="body" sz="quarter" idx="14"/>
          </p:nvPr>
        </p:nvSpPr>
        <p:spPr/>
        <p:txBody>
          <a:bodyPr/>
          <a:lstStyle/>
          <a:p>
            <a:pPr marL="0" indent="0">
              <a:buNone/>
            </a:pPr>
            <a:r>
              <a:rPr lang="sv-SE" dirty="0"/>
              <a:t>Bebyggelsen placeras högt och ges en öppen kvartersstruktur, vilket möjliggör ytlig avledning av skyfall och säkerhetsmarginal mot högsta vattennivå. </a:t>
            </a:r>
          </a:p>
          <a:p>
            <a:pPr marL="0" indent="0">
              <a:buNone/>
            </a:pPr>
            <a:endParaRPr lang="sv-SE" dirty="0"/>
          </a:p>
        </p:txBody>
      </p:sp>
      <p:sp>
        <p:nvSpPr>
          <p:cNvPr id="7" name="Rubrik 6">
            <a:extLst>
              <a:ext uri="{FF2B5EF4-FFF2-40B4-BE49-F238E27FC236}">
                <a16:creationId xmlns:a16="http://schemas.microsoft.com/office/drawing/2014/main" id="{508963EE-B414-D800-8053-CB3A54D71FDE}"/>
              </a:ext>
            </a:extLst>
          </p:cNvPr>
          <p:cNvSpPr>
            <a:spLocks noGrp="1"/>
          </p:cNvSpPr>
          <p:nvPr>
            <p:ph type="title"/>
          </p:nvPr>
        </p:nvSpPr>
        <p:spPr/>
        <p:txBody>
          <a:bodyPr/>
          <a:lstStyle/>
          <a:p>
            <a:r>
              <a:rPr lang="sv-SE" dirty="0"/>
              <a:t>Rätt höjdsättning och skyfallsstråk</a:t>
            </a:r>
          </a:p>
        </p:txBody>
      </p:sp>
      <p:pic>
        <p:nvPicPr>
          <p:cNvPr id="8" name="Platshållare för bild 9">
            <a:extLst>
              <a:ext uri="{FF2B5EF4-FFF2-40B4-BE49-F238E27FC236}">
                <a16:creationId xmlns:a16="http://schemas.microsoft.com/office/drawing/2014/main" id="{7315ED2F-5073-A29B-DA64-47C59584E1B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351" r="16351"/>
          <a:stretch/>
        </p:blipFill>
        <p:spPr>
          <a:xfrm>
            <a:off x="6300788" y="0"/>
            <a:ext cx="2843212" cy="2376488"/>
          </a:xfrm>
        </p:spPr>
      </p:pic>
      <p:pic>
        <p:nvPicPr>
          <p:cNvPr id="9" name="Platshållare för bild 7" descr="En bild som visar träd, utomhus, himmel, mark&#10;&#10;Automatiskt genererad beskrivning">
            <a:extLst>
              <a:ext uri="{FF2B5EF4-FFF2-40B4-BE49-F238E27FC236}">
                <a16:creationId xmlns:a16="http://schemas.microsoft.com/office/drawing/2014/main" id="{3A800D6A-6F4E-E3CC-B6A4-91CB1C6714BA}"/>
              </a:ext>
            </a:extLst>
          </p:cNvPr>
          <p:cNvPicPr>
            <a:picLocks noGrp="1" noChangeAspect="1"/>
          </p:cNvPicPr>
          <p:nvPr>
            <p:ph type="pic" sz="quarter" idx="17"/>
          </p:nvPr>
        </p:nvPicPr>
        <p:blipFill rotWithShape="1">
          <a:blip r:embed="rId4">
            <a:extLst>
              <a:ext uri="{BEBA8EAE-BF5A-486C-A8C5-ECC9F3942E4B}">
                <a14:imgProps xmlns:a14="http://schemas.microsoft.com/office/drawing/2010/main">
                  <a14:imgLayer r:embed="rId5">
                    <a14:imgEffect>
                      <a14:colorTemperature colorTemp="6502"/>
                    </a14:imgEffect>
                    <a14:imgEffect>
                      <a14:saturation sat="113000"/>
                    </a14:imgEffect>
                  </a14:imgLayer>
                </a14:imgProps>
              </a:ext>
              <a:ext uri="{28A0092B-C50C-407E-A947-70E740481C1C}">
                <a14:useLocalDpi xmlns:a14="http://schemas.microsoft.com/office/drawing/2010/main" val="0"/>
              </a:ext>
            </a:extLst>
          </a:blip>
          <a:srcRect l="2250" r="2250"/>
          <a:stretch/>
        </p:blipFill>
        <p:spPr>
          <a:xfrm>
            <a:off x="6300788" y="2493963"/>
            <a:ext cx="2843212" cy="2376487"/>
          </a:xfrm>
          <a:prstGeom prst="rect">
            <a:avLst/>
          </a:prstGeom>
          <a:effectLst>
            <a:glow>
              <a:schemeClr val="accent1"/>
            </a:glow>
          </a:effectLst>
        </p:spPr>
      </p:pic>
    </p:spTree>
    <p:extLst>
      <p:ext uri="{BB962C8B-B14F-4D97-AF65-F5344CB8AC3E}">
        <p14:creationId xmlns:p14="http://schemas.microsoft.com/office/powerpoint/2010/main" val="422071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9"/>
          <p:cNvSpPr txBox="1"/>
          <p:nvPr/>
        </p:nvSpPr>
        <p:spPr>
          <a:xfrm>
            <a:off x="0" y="0"/>
            <a:ext cx="9144000" cy="4245936"/>
          </a:xfrm>
          <a:prstGeom prst="rect">
            <a:avLst/>
          </a:prstGeom>
          <a:solidFill>
            <a:srgbClr val="00899E">
              <a:alpha val="82000"/>
            </a:srgbClr>
          </a:solidFill>
        </p:spPr>
        <p:txBody>
          <a:bodyPr wrap="square" lIns="432000" tIns="34290" rIns="68580" bIns="34290" rtlCol="0" anchor="ctr" anchorCtr="0">
            <a:noAutofit/>
          </a:bodyPr>
          <a:lstStyle/>
          <a:p>
            <a:endParaRPr lang="en-US" sz="900" b="1" dirty="0">
              <a:solidFill>
                <a:schemeClr val="bg1"/>
              </a:solidFill>
              <a:latin typeface="Arial" charset="0"/>
              <a:ea typeface="Arial" charset="0"/>
              <a:cs typeface="Arial" charset="0"/>
            </a:endParaRPr>
          </a:p>
          <a:p>
            <a:endParaRPr lang="en-US" sz="900" b="1" dirty="0">
              <a:solidFill>
                <a:schemeClr val="bg1"/>
              </a:solidFill>
              <a:latin typeface="Arial" charset="0"/>
              <a:ea typeface="Arial" charset="0"/>
              <a:cs typeface="Arial" charset="0"/>
            </a:endParaRPr>
          </a:p>
          <a:p>
            <a:endParaRPr lang="en-US" sz="900" b="1" dirty="0">
              <a:solidFill>
                <a:schemeClr val="bg1"/>
              </a:solidFill>
              <a:latin typeface="Arial"/>
              <a:ea typeface="Arial" charset="0"/>
              <a:cs typeface="Arial"/>
            </a:endParaRPr>
          </a:p>
          <a:p>
            <a:endParaRPr lang="en-US" sz="900" b="1" dirty="0">
              <a:solidFill>
                <a:schemeClr val="bg1"/>
              </a:solidFill>
              <a:latin typeface="Arial"/>
              <a:ea typeface="Arial" charset="0"/>
              <a:cs typeface="Arial"/>
            </a:endParaRPr>
          </a:p>
          <a:p>
            <a:r>
              <a:rPr lang="en-US" sz="900" b="1" dirty="0" err="1">
                <a:solidFill>
                  <a:schemeClr val="bg1"/>
                </a:solidFill>
                <a:latin typeface="Arial"/>
                <a:ea typeface="Arial" charset="0"/>
                <a:cs typeface="Arial"/>
              </a:rPr>
              <a:t>Instruktion</a:t>
            </a:r>
            <a:r>
              <a:rPr lang="en-US" sz="900" b="1" dirty="0">
                <a:solidFill>
                  <a:schemeClr val="bg1"/>
                </a:solidFill>
                <a:latin typeface="Arial"/>
                <a:ea typeface="Arial" charset="0"/>
                <a:cs typeface="Arial"/>
              </a:rPr>
              <a:t>:</a:t>
            </a:r>
            <a:endParaRPr lang="en-US" sz="900" dirty="0">
              <a:solidFill>
                <a:schemeClr val="bg1"/>
              </a:solidFill>
            </a:endParaRPr>
          </a:p>
          <a:p>
            <a:endParaRPr lang="en-US" sz="900" dirty="0">
              <a:solidFill>
                <a:schemeClr val="bg1"/>
              </a:solidFill>
              <a:latin typeface="Arial" charset="0"/>
              <a:ea typeface="Arial" charset="0"/>
              <a:cs typeface="Arial" charset="0"/>
            </a:endParaRPr>
          </a:p>
          <a:p>
            <a:r>
              <a:rPr lang="en-US" sz="900" dirty="0" err="1">
                <a:solidFill>
                  <a:schemeClr val="bg1"/>
                </a:solidFill>
                <a:latin typeface="Arial"/>
                <a:ea typeface="Arial" charset="0"/>
                <a:cs typeface="Arial"/>
              </a:rPr>
              <a:t>Fotona</a:t>
            </a:r>
            <a:r>
              <a:rPr lang="en-US" sz="900" dirty="0">
                <a:solidFill>
                  <a:schemeClr val="bg1"/>
                </a:solidFill>
                <a:latin typeface="Arial"/>
                <a:ea typeface="Arial" charset="0"/>
                <a:cs typeface="Arial"/>
              </a:rPr>
              <a:t> i </a:t>
            </a:r>
            <a:r>
              <a:rPr lang="en-US" sz="900" dirty="0" err="1">
                <a:solidFill>
                  <a:schemeClr val="bg1"/>
                </a:solidFill>
                <a:latin typeface="Arial"/>
                <a:ea typeface="Arial" charset="0"/>
                <a:cs typeface="Arial"/>
              </a:rPr>
              <a:t>detta</a:t>
            </a:r>
            <a:r>
              <a:rPr lang="en-US" sz="900" dirty="0">
                <a:solidFill>
                  <a:schemeClr val="bg1"/>
                </a:solidFill>
                <a:latin typeface="Arial"/>
                <a:ea typeface="Arial" charset="0"/>
                <a:cs typeface="Arial"/>
              </a:rPr>
              <a:t> </a:t>
            </a:r>
            <a:r>
              <a:rPr lang="en-US" sz="900" dirty="0" err="1">
                <a:solidFill>
                  <a:schemeClr val="bg1"/>
                </a:solidFill>
                <a:latin typeface="Arial"/>
                <a:cs typeface="Arial"/>
              </a:rPr>
              <a:t>presentationsmaterial</a:t>
            </a:r>
            <a:r>
              <a:rPr lang="en-US" sz="900" dirty="0">
                <a:solidFill>
                  <a:schemeClr val="bg1"/>
                </a:solidFill>
                <a:latin typeface="Arial"/>
                <a:cs typeface="Arial"/>
              </a:rPr>
              <a:t> </a:t>
            </a:r>
            <a:r>
              <a:rPr lang="en-US" sz="900" dirty="0" err="1">
                <a:solidFill>
                  <a:schemeClr val="bg1"/>
                </a:solidFill>
                <a:latin typeface="Arial"/>
                <a:cs typeface="Arial"/>
              </a:rPr>
              <a:t>får</a:t>
            </a:r>
            <a:r>
              <a:rPr lang="en-US" sz="900" dirty="0">
                <a:solidFill>
                  <a:schemeClr val="bg1"/>
                </a:solidFill>
                <a:latin typeface="Arial"/>
                <a:cs typeface="Arial"/>
              </a:rPr>
              <a:t> INTE </a:t>
            </a:r>
            <a:r>
              <a:rPr lang="en-US" sz="900" dirty="0" err="1">
                <a:solidFill>
                  <a:schemeClr val="bg1"/>
                </a:solidFill>
                <a:latin typeface="Arial"/>
                <a:cs typeface="Arial"/>
              </a:rPr>
              <a:t>plockas</a:t>
            </a:r>
            <a:r>
              <a:rPr lang="en-US" sz="900" dirty="0">
                <a:solidFill>
                  <a:schemeClr val="bg1"/>
                </a:solidFill>
                <a:latin typeface="Arial"/>
                <a:cs typeface="Arial"/>
              </a:rPr>
              <a:t> </a:t>
            </a:r>
            <a:r>
              <a:rPr lang="en-US" sz="900" dirty="0" err="1">
                <a:solidFill>
                  <a:schemeClr val="bg1"/>
                </a:solidFill>
                <a:latin typeface="Arial"/>
                <a:cs typeface="Arial"/>
              </a:rPr>
              <a:t>ur</a:t>
            </a:r>
            <a:r>
              <a:rPr lang="en-US" sz="900" dirty="0">
                <a:solidFill>
                  <a:schemeClr val="bg1"/>
                </a:solidFill>
                <a:latin typeface="Arial"/>
                <a:cs typeface="Arial"/>
              </a:rPr>
              <a:t> </a:t>
            </a:r>
            <a:r>
              <a:rPr lang="en-US" sz="900" dirty="0" err="1">
                <a:solidFill>
                  <a:schemeClr val="bg1"/>
                </a:solidFill>
                <a:latin typeface="Arial"/>
                <a:cs typeface="Arial"/>
              </a:rPr>
              <a:t>materialet</a:t>
            </a:r>
            <a:r>
              <a:rPr lang="en-US" sz="900" dirty="0">
                <a:solidFill>
                  <a:schemeClr val="bg1"/>
                </a:solidFill>
                <a:latin typeface="Arial"/>
                <a:cs typeface="Arial"/>
              </a:rPr>
              <a:t> </a:t>
            </a:r>
            <a:r>
              <a:rPr lang="en-US" sz="900" dirty="0" err="1">
                <a:solidFill>
                  <a:schemeClr val="bg1"/>
                </a:solidFill>
                <a:latin typeface="Arial"/>
                <a:cs typeface="Arial"/>
              </a:rPr>
              <a:t>och</a:t>
            </a:r>
            <a:r>
              <a:rPr lang="en-US" sz="900" dirty="0">
                <a:solidFill>
                  <a:schemeClr val="bg1"/>
                </a:solidFill>
                <a:latin typeface="Arial"/>
                <a:cs typeface="Arial"/>
              </a:rPr>
              <a:t> </a:t>
            </a:r>
            <a:r>
              <a:rPr lang="en-US" sz="900" dirty="0" err="1">
                <a:solidFill>
                  <a:schemeClr val="bg1"/>
                </a:solidFill>
                <a:latin typeface="Arial"/>
                <a:cs typeface="Arial"/>
              </a:rPr>
              <a:t>användas</a:t>
            </a:r>
            <a:r>
              <a:rPr lang="en-US" sz="900" dirty="0">
                <a:solidFill>
                  <a:schemeClr val="bg1"/>
                </a:solidFill>
                <a:latin typeface="Arial"/>
                <a:cs typeface="Arial"/>
              </a:rPr>
              <a:t> </a:t>
            </a:r>
            <a:r>
              <a:rPr lang="en-US" sz="900" dirty="0" err="1">
                <a:solidFill>
                  <a:schemeClr val="bg1"/>
                </a:solidFill>
                <a:latin typeface="Arial"/>
                <a:cs typeface="Arial"/>
              </a:rPr>
              <a:t>i</a:t>
            </a:r>
            <a:r>
              <a:rPr lang="en-US" sz="900" dirty="0">
                <a:solidFill>
                  <a:schemeClr val="bg1"/>
                </a:solidFill>
                <a:latin typeface="Arial"/>
                <a:cs typeface="Arial"/>
              </a:rPr>
              <a:t> </a:t>
            </a:r>
            <a:r>
              <a:rPr lang="en-US" sz="900" dirty="0" err="1">
                <a:solidFill>
                  <a:schemeClr val="bg1"/>
                </a:solidFill>
                <a:latin typeface="Arial"/>
                <a:cs typeface="Arial"/>
              </a:rPr>
              <a:t>andra</a:t>
            </a:r>
            <a:r>
              <a:rPr lang="en-US" sz="900" dirty="0">
                <a:solidFill>
                  <a:schemeClr val="bg1"/>
                </a:solidFill>
                <a:latin typeface="Arial"/>
                <a:cs typeface="Arial"/>
              </a:rPr>
              <a:t> </a:t>
            </a:r>
            <a:r>
              <a:rPr lang="en-US" sz="900" dirty="0" err="1">
                <a:solidFill>
                  <a:schemeClr val="bg1"/>
                </a:solidFill>
                <a:latin typeface="Arial"/>
                <a:cs typeface="Arial"/>
              </a:rPr>
              <a:t>sammanhang</a:t>
            </a:r>
            <a:r>
              <a:rPr lang="en-US" sz="900" dirty="0">
                <a:solidFill>
                  <a:schemeClr val="bg1"/>
                </a:solidFill>
                <a:latin typeface="Arial"/>
                <a:cs typeface="Arial"/>
              </a:rPr>
              <a:t>. </a:t>
            </a:r>
          </a:p>
          <a:p>
            <a:r>
              <a:rPr lang="en-US" sz="900" dirty="0">
                <a:solidFill>
                  <a:schemeClr val="bg1"/>
                </a:solidFill>
                <a:highlight>
                  <a:srgbClr val="FFFF00"/>
                </a:highlight>
                <a:latin typeface="Arial"/>
                <a:ea typeface="Arial" charset="0"/>
                <a:cs typeface="Arial"/>
              </a:rPr>
              <a:t> </a:t>
            </a:r>
            <a:endParaRPr lang="en-US" sz="900" dirty="0">
              <a:solidFill>
                <a:schemeClr val="bg1"/>
              </a:solidFill>
              <a:latin typeface="Arial"/>
              <a:ea typeface="Arial" charset="0"/>
              <a:cs typeface="Arial"/>
            </a:endParaRPr>
          </a:p>
          <a:p>
            <a:r>
              <a:rPr lang="en-US" sz="900" dirty="0" err="1">
                <a:solidFill>
                  <a:schemeClr val="bg1"/>
                </a:solidFill>
                <a:latin typeface="Arial"/>
                <a:ea typeface="Arial" charset="0"/>
                <a:cs typeface="Arial"/>
              </a:rPr>
              <a:t>Glöm</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inte</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att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svartmarkera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röd</a:t>
            </a:r>
            <a:r>
              <a:rPr lang="en-US" sz="900" dirty="0">
                <a:solidFill>
                  <a:schemeClr val="bg1"/>
                </a:solidFill>
                <a:latin typeface="Arial"/>
                <a:ea typeface="Arial" charset="0"/>
                <a:cs typeface="Arial"/>
              </a:rPr>
              <a:t> text </a:t>
            </a:r>
            <a:r>
              <a:rPr lang="en-US" sz="900" dirty="0" err="1">
                <a:solidFill>
                  <a:schemeClr val="bg1"/>
                </a:solidFill>
                <a:latin typeface="Arial"/>
                <a:ea typeface="Arial" charset="0"/>
                <a:cs typeface="Arial"/>
              </a:rPr>
              <a:t>när</a:t>
            </a:r>
            <a:r>
              <a:rPr lang="en-US" sz="900" dirty="0">
                <a:solidFill>
                  <a:schemeClr val="bg1"/>
                </a:solidFill>
                <a:latin typeface="Arial"/>
                <a:ea typeface="Arial" charset="0"/>
                <a:cs typeface="Arial"/>
              </a:rPr>
              <a:t> du </a:t>
            </a:r>
            <a:r>
              <a:rPr lang="en-US" sz="900" dirty="0" err="1">
                <a:solidFill>
                  <a:schemeClr val="bg1"/>
                </a:solidFill>
                <a:latin typeface="Arial"/>
                <a:ea typeface="Arial" charset="0"/>
                <a:cs typeface="Arial"/>
              </a:rPr>
              <a:t>är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klar</a:t>
            </a:r>
            <a:r>
              <a:rPr lang="en-US" sz="900" dirty="0">
                <a:solidFill>
                  <a:schemeClr val="bg1"/>
                </a:solidFill>
                <a:latin typeface="Arial"/>
                <a:ea typeface="Arial" charset="0"/>
                <a:cs typeface="Arial"/>
              </a:rPr>
              <a:t> med </a:t>
            </a:r>
            <a:r>
              <a:rPr lang="en-US" sz="900" dirty="0" err="1">
                <a:solidFill>
                  <a:schemeClr val="bg1"/>
                </a:solidFill>
                <a:latin typeface="Arial"/>
                <a:ea typeface="Arial" charset="0"/>
                <a:cs typeface="Arial"/>
              </a:rPr>
              <a:t>dina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revideringar</a:t>
            </a:r>
            <a:r>
              <a:rPr lang="en-US" sz="900" dirty="0">
                <a:solidFill>
                  <a:schemeClr val="bg1"/>
                </a:solidFill>
                <a:latin typeface="Arial"/>
                <a:ea typeface="Arial" charset="0"/>
                <a:cs typeface="Arial"/>
              </a:rPr>
              <a:t>.</a:t>
            </a:r>
          </a:p>
          <a:p>
            <a:endParaRPr lang="en-US" sz="900" dirty="0">
              <a:solidFill>
                <a:schemeClr val="bg1"/>
              </a:solidFill>
              <a:latin typeface="Arial"/>
              <a:ea typeface="Arial" charset="0"/>
              <a:cs typeface="Arial"/>
            </a:endParaRPr>
          </a:p>
          <a:p>
            <a:r>
              <a:rPr lang="en-US" sz="900" dirty="0" err="1">
                <a:solidFill>
                  <a:schemeClr val="bg1"/>
                </a:solidFill>
                <a:latin typeface="Arial"/>
                <a:ea typeface="Arial" charset="0"/>
                <a:cs typeface="Arial"/>
              </a:rPr>
              <a:t>Presentationsmaterialet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är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framtaget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som</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ett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stöd</a:t>
            </a:r>
            <a:r>
              <a:rPr lang="en-US" sz="900" dirty="0">
                <a:solidFill>
                  <a:schemeClr val="bg1"/>
                </a:solidFill>
                <a:latin typeface="Arial"/>
                <a:ea typeface="Arial" charset="0"/>
                <a:cs typeface="Arial"/>
              </a:rPr>
              <a:t> vid </a:t>
            </a:r>
            <a:r>
              <a:rPr lang="en-US" sz="900" dirty="0" err="1">
                <a:solidFill>
                  <a:schemeClr val="bg1"/>
                </a:solidFill>
                <a:latin typeface="Arial"/>
                <a:ea typeface="Arial" charset="0"/>
                <a:cs typeface="Arial"/>
              </a:rPr>
              <a:t>kunskapshöjande</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kommunikation</a:t>
            </a:r>
            <a:r>
              <a:rPr lang="en-US" sz="900" dirty="0">
                <a:solidFill>
                  <a:schemeClr val="bg1"/>
                </a:solidFill>
                <a:latin typeface="Arial"/>
                <a:ea typeface="Arial" charset="0"/>
                <a:cs typeface="Arial"/>
              </a:rPr>
              <a:t> om </a:t>
            </a:r>
            <a:r>
              <a:rPr lang="en-US" sz="900" dirty="0" err="1">
                <a:solidFill>
                  <a:schemeClr val="bg1"/>
                </a:solidFill>
                <a:latin typeface="Arial"/>
                <a:ea typeface="Arial" charset="0"/>
                <a:cs typeface="Arial"/>
              </a:rPr>
              <a:t>dagvatten</a:t>
            </a:r>
            <a:r>
              <a:rPr lang="en-US" sz="900" dirty="0">
                <a:solidFill>
                  <a:schemeClr val="bg1"/>
                </a:solidFill>
                <a:latin typeface="Arial"/>
                <a:ea typeface="Arial" charset="0"/>
                <a:cs typeface="Arial"/>
              </a:rPr>
              <a:t>. Det </a:t>
            </a:r>
            <a:r>
              <a:rPr lang="en-US" sz="900" dirty="0" err="1">
                <a:solidFill>
                  <a:schemeClr val="bg1"/>
                </a:solidFill>
                <a:latin typeface="Arial"/>
                <a:ea typeface="Arial" charset="0"/>
                <a:cs typeface="Arial"/>
              </a:rPr>
              <a:t>finns</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sidor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som</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får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revideras</a:t>
            </a:r>
            <a:r>
              <a:rPr lang="en-US" sz="900" dirty="0">
                <a:solidFill>
                  <a:schemeClr val="bg1"/>
                </a:solidFill>
                <a:latin typeface="Arial"/>
                <a:ea typeface="Arial" charset="0"/>
                <a:cs typeface="Arial"/>
              </a:rPr>
              <a:t>/</a:t>
            </a:r>
            <a:r>
              <a:rPr lang="en-US" sz="900" dirty="0" err="1">
                <a:solidFill>
                  <a:schemeClr val="bg1"/>
                </a:solidFill>
                <a:latin typeface="Arial"/>
                <a:ea typeface="Arial" charset="0"/>
                <a:cs typeface="Arial"/>
              </a:rPr>
              <a:t>anpassas</a:t>
            </a:r>
            <a:r>
              <a:rPr lang="en-US" sz="900" dirty="0">
                <a:solidFill>
                  <a:schemeClr val="bg1"/>
                </a:solidFill>
                <a:latin typeface="Arial"/>
                <a:ea typeface="Arial" charset="0"/>
                <a:cs typeface="Arial"/>
              </a:rPr>
              <a:t> av den </a:t>
            </a:r>
            <a:r>
              <a:rPr lang="en-US" sz="900" dirty="0" err="1">
                <a:solidFill>
                  <a:schemeClr val="bg1"/>
                </a:solidFill>
                <a:latin typeface="Arial"/>
                <a:ea typeface="Arial" charset="0"/>
                <a:cs typeface="Arial"/>
              </a:rPr>
              <a:t>egna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kommunen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andra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inte</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vilket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framgår</a:t>
            </a:r>
            <a:r>
              <a:rPr lang="en-US" sz="900" dirty="0">
                <a:solidFill>
                  <a:schemeClr val="bg1"/>
                </a:solidFill>
                <a:latin typeface="Arial"/>
                <a:ea typeface="Arial" charset="0"/>
                <a:cs typeface="Arial"/>
              </a:rPr>
              <a:t> av </a:t>
            </a:r>
            <a:r>
              <a:rPr lang="en-US" sz="900" dirty="0" err="1">
                <a:solidFill>
                  <a:schemeClr val="bg1"/>
                </a:solidFill>
                <a:latin typeface="Arial"/>
                <a:ea typeface="Arial" charset="0"/>
                <a:cs typeface="Arial"/>
              </a:rPr>
              <a:t>anteckningsfältet</a:t>
            </a:r>
            <a:r>
              <a:rPr lang="en-US" sz="900" dirty="0">
                <a:solidFill>
                  <a:schemeClr val="bg1"/>
                </a:solidFill>
                <a:latin typeface="Arial"/>
                <a:ea typeface="Arial" charset="0"/>
                <a:cs typeface="Arial"/>
              </a:rPr>
              <a:t>. Du </a:t>
            </a:r>
            <a:r>
              <a:rPr lang="en-US" sz="900" dirty="0" err="1">
                <a:solidFill>
                  <a:schemeClr val="bg1"/>
                </a:solidFill>
                <a:latin typeface="Arial"/>
                <a:ea typeface="Arial" charset="0"/>
                <a:cs typeface="Arial"/>
              </a:rPr>
              <a:t>kan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flytta</a:t>
            </a:r>
            <a:r>
              <a:rPr lang="en-US" sz="900" dirty="0">
                <a:solidFill>
                  <a:schemeClr val="bg1"/>
                </a:solidFill>
                <a:latin typeface="Arial"/>
                <a:ea typeface="Arial" charset="0"/>
                <a:cs typeface="Arial"/>
              </a:rPr>
              <a:t> om </a:t>
            </a:r>
            <a:r>
              <a:rPr lang="en-US" sz="900" dirty="0" err="1">
                <a:solidFill>
                  <a:schemeClr val="bg1"/>
                </a:solidFill>
                <a:latin typeface="Arial"/>
                <a:ea typeface="Arial" charset="0"/>
                <a:cs typeface="Arial"/>
              </a:rPr>
              <a:t>fotona</a:t>
            </a:r>
            <a:r>
              <a:rPr lang="en-US" sz="900" dirty="0">
                <a:solidFill>
                  <a:schemeClr val="bg1"/>
                </a:solidFill>
                <a:latin typeface="Arial"/>
                <a:ea typeface="Arial" charset="0"/>
                <a:cs typeface="Arial"/>
              </a:rPr>
              <a:t>, ta bort </a:t>
            </a:r>
            <a:r>
              <a:rPr lang="en-US" sz="900" dirty="0" err="1">
                <a:solidFill>
                  <a:schemeClr val="bg1"/>
                </a:solidFill>
                <a:latin typeface="Arial"/>
                <a:ea typeface="Arial" charset="0"/>
                <a:cs typeface="Arial"/>
              </a:rPr>
              <a:t>foton</a:t>
            </a:r>
            <a:r>
              <a:rPr lang="en-US" sz="900" dirty="0">
                <a:solidFill>
                  <a:schemeClr val="bg1"/>
                </a:solidFill>
                <a:latin typeface="Arial"/>
                <a:ea typeface="Arial" charset="0"/>
                <a:cs typeface="Arial"/>
              </a:rPr>
              <a:t> och </a:t>
            </a:r>
            <a:r>
              <a:rPr lang="en-US" sz="900" dirty="0" err="1">
                <a:solidFill>
                  <a:schemeClr val="bg1"/>
                </a:solidFill>
                <a:latin typeface="Arial"/>
                <a:ea typeface="Arial" charset="0"/>
                <a:cs typeface="Arial"/>
              </a:rPr>
              <a:t>komplettera</a:t>
            </a:r>
            <a:r>
              <a:rPr lang="en-US" sz="900" dirty="0">
                <a:solidFill>
                  <a:schemeClr val="bg1"/>
                </a:solidFill>
                <a:latin typeface="Arial"/>
                <a:ea typeface="Arial" charset="0"/>
                <a:cs typeface="Arial"/>
              </a:rPr>
              <a:t> med </a:t>
            </a:r>
            <a:r>
              <a:rPr lang="en-US" sz="900" dirty="0" err="1">
                <a:solidFill>
                  <a:schemeClr val="bg1"/>
                </a:solidFill>
                <a:latin typeface="Arial"/>
                <a:ea typeface="Arial" charset="0"/>
                <a:cs typeface="Arial"/>
              </a:rPr>
              <a:t>egna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foton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på</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utvalda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sidor</a:t>
            </a:r>
            <a:r>
              <a:rPr lang="en-US" sz="900" dirty="0">
                <a:solidFill>
                  <a:schemeClr val="bg1"/>
                </a:solidFill>
                <a:latin typeface="Arial"/>
                <a:ea typeface="Arial" charset="0"/>
                <a:cs typeface="Arial"/>
              </a:rPr>
              <a:t>. Du </a:t>
            </a:r>
            <a:r>
              <a:rPr lang="en-US" sz="900" dirty="0" err="1">
                <a:solidFill>
                  <a:schemeClr val="bg1"/>
                </a:solidFill>
                <a:latin typeface="Arial"/>
                <a:ea typeface="Arial" charset="0"/>
                <a:cs typeface="Arial"/>
              </a:rPr>
              <a:t>kan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även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flytta</a:t>
            </a:r>
            <a:r>
              <a:rPr lang="en-US" sz="900" dirty="0">
                <a:solidFill>
                  <a:schemeClr val="bg1"/>
                </a:solidFill>
                <a:latin typeface="Arial"/>
                <a:ea typeface="Arial" charset="0"/>
                <a:cs typeface="Arial"/>
              </a:rPr>
              <a:t> om och </a:t>
            </a:r>
            <a:r>
              <a:rPr lang="en-US" sz="900" dirty="0" err="1">
                <a:solidFill>
                  <a:schemeClr val="bg1"/>
                </a:solidFill>
                <a:latin typeface="Arial"/>
                <a:ea typeface="Arial" charset="0"/>
                <a:cs typeface="Arial"/>
              </a:rPr>
              <a:t>lägga</a:t>
            </a:r>
            <a:r>
              <a:rPr lang="en-US" sz="900" dirty="0">
                <a:solidFill>
                  <a:schemeClr val="bg1"/>
                </a:solidFill>
                <a:latin typeface="Arial"/>
                <a:ea typeface="Arial" charset="0"/>
                <a:cs typeface="Arial"/>
              </a:rPr>
              <a:t> till </a:t>
            </a:r>
            <a:r>
              <a:rPr lang="en-US" sz="900" dirty="0" err="1">
                <a:solidFill>
                  <a:schemeClr val="bg1"/>
                </a:solidFill>
                <a:latin typeface="Arial"/>
                <a:ea typeface="Arial" charset="0"/>
                <a:cs typeface="Arial"/>
              </a:rPr>
              <a:t>egna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sidor</a:t>
            </a:r>
            <a:r>
              <a:rPr lang="en-US" sz="900" dirty="0">
                <a:solidFill>
                  <a:schemeClr val="bg1"/>
                </a:solidFill>
                <a:latin typeface="Arial"/>
                <a:ea typeface="Arial" charset="0"/>
                <a:cs typeface="Arial"/>
              </a:rPr>
              <a:t> med din </a:t>
            </a:r>
            <a:r>
              <a:rPr lang="en-US" sz="900" dirty="0" err="1">
                <a:solidFill>
                  <a:schemeClr val="bg1"/>
                </a:solidFill>
                <a:latin typeface="Arial"/>
                <a:ea typeface="Arial" charset="0"/>
                <a:cs typeface="Arial"/>
              </a:rPr>
              <a:t>kommuns</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logotyp</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eller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använda</a:t>
            </a:r>
            <a:r>
              <a:rPr lang="en-US" sz="900" dirty="0">
                <a:solidFill>
                  <a:schemeClr val="bg1"/>
                </a:solidFill>
                <a:latin typeface="Arial"/>
                <a:ea typeface="Arial" charset="0"/>
                <a:cs typeface="Arial"/>
              </a:rPr>
              <a:t> de </a:t>
            </a:r>
            <a:r>
              <a:rPr lang="en-US" sz="900" dirty="0" err="1">
                <a:solidFill>
                  <a:schemeClr val="bg1"/>
                </a:solidFill>
                <a:latin typeface="Arial"/>
                <a:ea typeface="Arial" charset="0"/>
                <a:cs typeface="Arial"/>
              </a:rPr>
              <a:t>som</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är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förberedda</a:t>
            </a:r>
            <a:r>
              <a:rPr lang="en-US" sz="900" dirty="0">
                <a:solidFill>
                  <a:schemeClr val="bg1"/>
                </a:solidFill>
                <a:latin typeface="Arial"/>
                <a:ea typeface="Arial" charset="0"/>
                <a:cs typeface="Arial"/>
              </a:rPr>
              <a:t> (det star </a:t>
            </a:r>
            <a:r>
              <a:rPr lang="en-US" sz="900" dirty="0" err="1">
                <a:solidFill>
                  <a:schemeClr val="bg1"/>
                </a:solidFill>
                <a:latin typeface="Arial"/>
                <a:ea typeface="Arial" charset="0"/>
                <a:cs typeface="Arial"/>
              </a:rPr>
              <a:t>Får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revideras</a:t>
            </a:r>
            <a:r>
              <a:rPr lang="en-US" sz="900" dirty="0">
                <a:solidFill>
                  <a:schemeClr val="bg1"/>
                </a:solidFill>
                <a:latin typeface="Arial"/>
                <a:ea typeface="Arial" charset="0"/>
                <a:cs typeface="Arial"/>
              </a:rPr>
              <a:t> i </a:t>
            </a:r>
            <a:r>
              <a:rPr lang="en-US" sz="900" dirty="0" err="1">
                <a:solidFill>
                  <a:schemeClr val="bg1"/>
                </a:solidFill>
                <a:latin typeface="Arial"/>
                <a:ea typeface="Arial" charset="0"/>
                <a:cs typeface="Arial"/>
              </a:rPr>
              <a:t>anteckningarna</a:t>
            </a:r>
            <a:r>
              <a:rPr lang="en-US" sz="900" dirty="0">
                <a:solidFill>
                  <a:schemeClr val="bg1"/>
                </a:solidFill>
                <a:latin typeface="Arial"/>
                <a:ea typeface="Arial" charset="0"/>
                <a:cs typeface="Arial"/>
              </a:rPr>
              <a:t>).  </a:t>
            </a:r>
            <a:endParaRPr lang="en-US" sz="900" dirty="0">
              <a:solidFill>
                <a:schemeClr val="bg1"/>
              </a:solidFill>
              <a:latin typeface="Arial"/>
              <a:ea typeface="Arial" charset="0"/>
              <a:cs typeface="Arial" charset="0"/>
            </a:endParaRPr>
          </a:p>
          <a:p>
            <a:endParaRPr lang="en-US" sz="900" dirty="0">
              <a:solidFill>
                <a:schemeClr val="bg1"/>
              </a:solidFill>
              <a:latin typeface="Arial" charset="0"/>
              <a:ea typeface="Arial" charset="0"/>
              <a:cs typeface="Arial" charset="0"/>
            </a:endParaRPr>
          </a:p>
          <a:p>
            <a:r>
              <a:rPr lang="en-US" sz="900" dirty="0" err="1">
                <a:solidFill>
                  <a:schemeClr val="bg1"/>
                </a:solidFill>
                <a:latin typeface="Arial"/>
                <a:ea typeface="Arial" charset="0"/>
                <a:cs typeface="Arial"/>
              </a:rPr>
              <a:t>När</a:t>
            </a:r>
            <a:r>
              <a:rPr lang="en-US" sz="900" dirty="0">
                <a:solidFill>
                  <a:schemeClr val="bg1"/>
                </a:solidFill>
                <a:latin typeface="Arial"/>
                <a:ea typeface="Arial" charset="0"/>
                <a:cs typeface="Arial"/>
              </a:rPr>
              <a:t> du </a:t>
            </a:r>
            <a:r>
              <a:rPr lang="en-US" sz="900" dirty="0" err="1">
                <a:solidFill>
                  <a:schemeClr val="bg1"/>
                </a:solidFill>
                <a:latin typeface="Arial"/>
                <a:ea typeface="Arial" charset="0"/>
                <a:cs typeface="Arial"/>
              </a:rPr>
              <a:t>reviderar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presentationen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kan</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Microsofts</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egna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layoutförslag</a:t>
            </a:r>
            <a:r>
              <a:rPr lang="en-US" sz="900" dirty="0">
                <a:solidFill>
                  <a:schemeClr val="bg1"/>
                </a:solidFill>
                <a:latin typeface="Arial"/>
                <a:ea typeface="Arial" charset="0"/>
                <a:cs typeface="Arial"/>
              </a:rPr>
              <a:t> poppa </a:t>
            </a:r>
            <a:r>
              <a:rPr lang="en-US" sz="900" dirty="0" err="1">
                <a:solidFill>
                  <a:schemeClr val="bg1"/>
                </a:solidFill>
                <a:latin typeface="Arial"/>
                <a:ea typeface="Arial" charset="0"/>
                <a:cs typeface="Arial"/>
              </a:rPr>
              <a:t>upp</a:t>
            </a:r>
            <a:r>
              <a:rPr lang="en-US" sz="900" dirty="0">
                <a:solidFill>
                  <a:schemeClr val="bg1"/>
                </a:solidFill>
                <a:latin typeface="Arial"/>
                <a:ea typeface="Arial" charset="0"/>
                <a:cs typeface="Arial"/>
              </a:rPr>
              <a:t> till </a:t>
            </a:r>
            <a:r>
              <a:rPr lang="en-US" sz="900" dirty="0" err="1">
                <a:solidFill>
                  <a:schemeClr val="bg1"/>
                </a:solidFill>
                <a:latin typeface="Arial"/>
                <a:ea typeface="Arial" charset="0"/>
                <a:cs typeface="Arial"/>
              </a:rPr>
              <a:t>höger</a:t>
            </a:r>
            <a:r>
              <a:rPr lang="en-US" sz="900" dirty="0">
                <a:solidFill>
                  <a:schemeClr val="bg1"/>
                </a:solidFill>
                <a:latin typeface="Arial"/>
                <a:ea typeface="Arial" charset="0"/>
                <a:cs typeface="Arial"/>
              </a:rPr>
              <a:t> i </a:t>
            </a:r>
            <a:r>
              <a:rPr lang="en-US" sz="900" dirty="0" err="1">
                <a:solidFill>
                  <a:schemeClr val="bg1"/>
                </a:solidFill>
                <a:latin typeface="Arial"/>
                <a:ea typeface="Arial" charset="0"/>
                <a:cs typeface="Arial"/>
              </a:rPr>
              <a:t>bild</a:t>
            </a:r>
            <a:r>
              <a:rPr lang="en-US" sz="900" dirty="0">
                <a:solidFill>
                  <a:schemeClr val="bg1"/>
                </a:solidFill>
                <a:latin typeface="Arial"/>
                <a:ea typeface="Arial" charset="0"/>
                <a:cs typeface="Arial"/>
              </a:rPr>
              <a:t>, dessa </a:t>
            </a:r>
            <a:r>
              <a:rPr lang="en-US" sz="900" dirty="0" err="1">
                <a:solidFill>
                  <a:schemeClr val="bg1"/>
                </a:solidFill>
                <a:latin typeface="Arial"/>
                <a:ea typeface="Arial" charset="0"/>
                <a:cs typeface="Arial"/>
              </a:rPr>
              <a:t>klickar</a:t>
            </a:r>
            <a:r>
              <a:rPr lang="en-US" sz="900" dirty="0">
                <a:solidFill>
                  <a:schemeClr val="bg1"/>
                </a:solidFill>
                <a:latin typeface="Arial"/>
                <a:ea typeface="Arial" charset="0"/>
                <a:cs typeface="Arial"/>
              </a:rPr>
              <a:t> du bort </a:t>
            </a:r>
            <a:r>
              <a:rPr lang="en-US" sz="900" dirty="0" err="1">
                <a:solidFill>
                  <a:schemeClr val="bg1"/>
                </a:solidFill>
                <a:latin typeface="Arial"/>
                <a:ea typeface="Arial" charset="0"/>
                <a:cs typeface="Arial"/>
              </a:rPr>
              <a:t>då</a:t>
            </a:r>
            <a:r>
              <a:rPr lang="en-US" sz="900" dirty="0">
                <a:solidFill>
                  <a:schemeClr val="bg1"/>
                </a:solidFill>
                <a:latin typeface="Arial"/>
                <a:ea typeface="Arial" charset="0"/>
                <a:cs typeface="Arial"/>
              </a:rPr>
              <a:t> de </a:t>
            </a:r>
            <a:r>
              <a:rPr lang="en-US" sz="900" dirty="0" err="1">
                <a:solidFill>
                  <a:schemeClr val="bg1"/>
                </a:solidFill>
                <a:latin typeface="Arial"/>
                <a:ea typeface="Arial" charset="0"/>
                <a:cs typeface="Arial"/>
              </a:rPr>
              <a:t>ej</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överrensstämmer</a:t>
            </a:r>
            <a:r>
              <a:rPr lang="en-US" sz="900" dirty="0">
                <a:solidFill>
                  <a:schemeClr val="bg1"/>
                </a:solidFill>
                <a:latin typeface="Arial"/>
                <a:ea typeface="Arial" charset="0"/>
                <a:cs typeface="Arial"/>
              </a:rPr>
              <a:t> med Naturvårdsverkets </a:t>
            </a:r>
            <a:r>
              <a:rPr lang="en-US" sz="900" dirty="0" err="1">
                <a:solidFill>
                  <a:schemeClr val="bg1"/>
                </a:solidFill>
                <a:latin typeface="Arial"/>
                <a:ea typeface="Arial" charset="0"/>
                <a:cs typeface="Arial"/>
              </a:rPr>
              <a:t>visuella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identitet</a:t>
            </a:r>
            <a:r>
              <a:rPr lang="en-US" sz="900" dirty="0">
                <a:solidFill>
                  <a:schemeClr val="bg1"/>
                </a:solidFill>
                <a:latin typeface="Arial"/>
                <a:ea typeface="Arial" charset="0"/>
                <a:cs typeface="Arial"/>
              </a:rPr>
              <a:t>.</a:t>
            </a:r>
          </a:p>
          <a:p>
            <a:endParaRPr lang="en-US" sz="900" dirty="0">
              <a:solidFill>
                <a:schemeClr val="bg1"/>
              </a:solidFill>
              <a:latin typeface="Arial" charset="0"/>
              <a:ea typeface="Arial" charset="0"/>
              <a:cs typeface="Arial" charset="0"/>
            </a:endParaRPr>
          </a:p>
          <a:p>
            <a:r>
              <a:rPr lang="en-US" sz="900" dirty="0" err="1">
                <a:solidFill>
                  <a:schemeClr val="bg1"/>
                </a:solidFill>
                <a:latin typeface="Arial"/>
                <a:ea typeface="Arial" charset="0"/>
                <a:cs typeface="Arial"/>
              </a:rPr>
              <a:t>Tänk</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på</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att</a:t>
            </a:r>
            <a:r>
              <a:rPr lang="en-US" sz="900" dirty="0">
                <a:solidFill>
                  <a:schemeClr val="bg1"/>
                </a:solidFill>
                <a:latin typeface="Arial"/>
                <a:ea typeface="Arial" charset="0"/>
                <a:cs typeface="Arial"/>
              </a:rPr>
              <a:t> det i </a:t>
            </a:r>
            <a:r>
              <a:rPr lang="en-US" sz="900" dirty="0" err="1">
                <a:solidFill>
                  <a:schemeClr val="bg1"/>
                </a:solidFill>
                <a:latin typeface="Arial"/>
                <a:ea typeface="Arial" charset="0"/>
                <a:cs typeface="Arial"/>
              </a:rPr>
              <a:t>snitt</a:t>
            </a:r>
            <a:r>
              <a:rPr lang="en-US" sz="900" dirty="0">
                <a:solidFill>
                  <a:schemeClr val="bg1"/>
                </a:solidFill>
                <a:latin typeface="Arial"/>
                <a:ea typeface="Arial" charset="0"/>
                <a:cs typeface="Arial"/>
              </a:rPr>
              <a:t> tar ca 1 min </a:t>
            </a:r>
            <a:r>
              <a:rPr lang="en-US" sz="900" dirty="0" err="1">
                <a:solidFill>
                  <a:schemeClr val="bg1"/>
                </a:solidFill>
                <a:latin typeface="Arial"/>
                <a:ea typeface="Arial" charset="0"/>
                <a:cs typeface="Arial"/>
              </a:rPr>
              <a:t>att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presentera</a:t>
            </a:r>
            <a:r>
              <a:rPr lang="en-US" sz="900" dirty="0">
                <a:solidFill>
                  <a:schemeClr val="bg1"/>
                </a:solidFill>
                <a:latin typeface="Arial"/>
                <a:ea typeface="Arial" charset="0"/>
                <a:cs typeface="Arial"/>
              </a:rPr>
              <a:t> per </a:t>
            </a:r>
            <a:r>
              <a:rPr lang="en-US" sz="900" dirty="0" err="1">
                <a:solidFill>
                  <a:schemeClr val="bg1"/>
                </a:solidFill>
                <a:latin typeface="Arial"/>
                <a:ea typeface="Arial" charset="0"/>
                <a:cs typeface="Arial"/>
              </a:rPr>
              <a:t>sida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Anpassa</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antalet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sidor</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efter</a:t>
            </a:r>
            <a:r>
              <a:rPr lang="en-US" sz="900" dirty="0">
                <a:solidFill>
                  <a:schemeClr val="bg1"/>
                </a:solidFill>
                <a:latin typeface="Arial"/>
                <a:ea typeface="Arial" charset="0"/>
                <a:cs typeface="Arial"/>
              </a:rPr>
              <a:t> din </a:t>
            </a:r>
            <a:r>
              <a:rPr lang="en-US" sz="900" dirty="0" err="1">
                <a:solidFill>
                  <a:schemeClr val="bg1"/>
                </a:solidFill>
                <a:latin typeface="Arial"/>
                <a:ea typeface="Arial" charset="0"/>
                <a:cs typeface="Arial"/>
              </a:rPr>
              <a:t>presentationstid</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Ytterligare</a:t>
            </a:r>
            <a:r>
              <a:rPr lang="en-US" sz="900" dirty="0">
                <a:solidFill>
                  <a:schemeClr val="bg1"/>
                </a:solidFill>
                <a:latin typeface="Arial"/>
                <a:ea typeface="Arial" charset="0"/>
                <a:cs typeface="Arial"/>
              </a:rPr>
              <a:t> tips </a:t>
            </a:r>
            <a:r>
              <a:rPr lang="en-US" sz="900" dirty="0" err="1">
                <a:solidFill>
                  <a:schemeClr val="bg1"/>
                </a:solidFill>
                <a:latin typeface="Arial"/>
                <a:ea typeface="Arial" charset="0"/>
                <a:cs typeface="Arial"/>
              </a:rPr>
              <a:t>följer</a:t>
            </a:r>
            <a:r>
              <a:rPr lang="en-US" sz="900" dirty="0">
                <a:solidFill>
                  <a:schemeClr val="bg1"/>
                </a:solidFill>
                <a:latin typeface="Arial"/>
                <a:ea typeface="Arial" charset="0"/>
                <a:cs typeface="Arial"/>
              </a:rPr>
              <a:t> i </a:t>
            </a:r>
            <a:r>
              <a:rPr lang="en-US" sz="900" dirty="0" err="1">
                <a:solidFill>
                  <a:schemeClr val="bg1"/>
                </a:solidFill>
                <a:latin typeface="Arial"/>
                <a:ea typeface="Arial" charset="0"/>
                <a:cs typeface="Arial"/>
              </a:rPr>
              <a:t>anteckningarna</a:t>
            </a:r>
            <a:r>
              <a:rPr lang="en-US" sz="900" dirty="0">
                <a:solidFill>
                  <a:schemeClr val="bg1"/>
                </a:solidFill>
                <a:latin typeface="Arial"/>
                <a:ea typeface="Arial" charset="0"/>
                <a:cs typeface="Arial"/>
              </a:rPr>
              <a:t>.</a:t>
            </a:r>
          </a:p>
          <a:p>
            <a:endParaRPr lang="en-US" sz="900" dirty="0">
              <a:solidFill>
                <a:schemeClr val="bg1"/>
              </a:solidFill>
              <a:latin typeface="Arial" charset="0"/>
              <a:ea typeface="Arial" charset="0"/>
              <a:cs typeface="Arial" charset="0"/>
            </a:endParaRPr>
          </a:p>
          <a:p>
            <a:r>
              <a:rPr lang="en-US" sz="900" dirty="0">
                <a:solidFill>
                  <a:schemeClr val="bg1"/>
                </a:solidFill>
                <a:latin typeface="Arial"/>
                <a:ea typeface="Arial" charset="0"/>
                <a:cs typeface="Arial"/>
              </a:rPr>
              <a:t>Presentation </a:t>
            </a:r>
            <a:r>
              <a:rPr lang="en-US" sz="900" dirty="0" err="1">
                <a:solidFill>
                  <a:schemeClr val="bg1"/>
                </a:solidFill>
                <a:latin typeface="Arial"/>
                <a:ea typeface="Arial" charset="0"/>
                <a:cs typeface="Arial"/>
              </a:rPr>
              <a:t>finns</a:t>
            </a:r>
            <a:r>
              <a:rPr lang="en-US" sz="900" dirty="0">
                <a:solidFill>
                  <a:schemeClr val="bg1"/>
                </a:solidFill>
                <a:latin typeface="Arial"/>
                <a:ea typeface="Arial" charset="0"/>
                <a:cs typeface="Arial"/>
              </a:rPr>
              <a:t> i </a:t>
            </a:r>
            <a:r>
              <a:rPr lang="en-US" sz="900" dirty="0" err="1">
                <a:solidFill>
                  <a:schemeClr val="bg1"/>
                </a:solidFill>
                <a:latin typeface="Arial"/>
                <a:ea typeface="Arial" charset="0"/>
                <a:cs typeface="Arial"/>
              </a:rPr>
              <a:t>två</a:t>
            </a:r>
            <a:r>
              <a:rPr lang="en-US" sz="900" dirty="0">
                <a:solidFill>
                  <a:schemeClr val="bg1"/>
                </a:solidFill>
                <a:latin typeface="Arial"/>
                <a:ea typeface="Arial" charset="0"/>
                <a:cs typeface="Arial"/>
              </a:rPr>
              <a:t> format 4-3 och 16-9 (</a:t>
            </a:r>
            <a:r>
              <a:rPr lang="en-US" sz="900" dirty="0" err="1">
                <a:solidFill>
                  <a:schemeClr val="bg1"/>
                </a:solidFill>
                <a:latin typeface="Arial"/>
                <a:ea typeface="Arial" charset="0"/>
                <a:cs typeface="Arial"/>
              </a:rPr>
              <a:t>bäst</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lämpad</a:t>
            </a:r>
            <a:r>
              <a:rPr lang="en-US" sz="900" dirty="0">
                <a:solidFill>
                  <a:schemeClr val="bg1"/>
                </a:solidFill>
                <a:latin typeface="Arial"/>
                <a:ea typeface="Arial" charset="0"/>
                <a:cs typeface="Arial"/>
              </a:rPr>
              <a:t> för presentation </a:t>
            </a:r>
            <a:r>
              <a:rPr lang="en-US" sz="900" dirty="0" err="1">
                <a:solidFill>
                  <a:schemeClr val="bg1"/>
                </a:solidFill>
                <a:latin typeface="Arial"/>
                <a:ea typeface="Arial" charset="0"/>
                <a:cs typeface="Arial"/>
              </a:rPr>
              <a:t>på</a:t>
            </a:r>
            <a:r>
              <a:rPr lang="en-US" sz="900" dirty="0">
                <a:solidFill>
                  <a:schemeClr val="bg1"/>
                </a:solidFill>
                <a:latin typeface="Arial"/>
                <a:ea typeface="Arial" charset="0"/>
                <a:cs typeface="Arial"/>
              </a:rPr>
              <a:t> </a:t>
            </a:r>
            <a:r>
              <a:rPr lang="en-US" sz="900" dirty="0" err="1">
                <a:solidFill>
                  <a:schemeClr val="bg1"/>
                </a:solidFill>
                <a:latin typeface="Arial"/>
                <a:ea typeface="Arial" charset="0"/>
                <a:cs typeface="Arial"/>
              </a:rPr>
              <a:t>storskärm</a:t>
            </a:r>
            <a:r>
              <a:rPr lang="en-US" sz="900" dirty="0">
                <a:solidFill>
                  <a:schemeClr val="bg1"/>
                </a:solidFill>
                <a:latin typeface="Arial"/>
                <a:ea typeface="Arial" charset="0"/>
                <a:cs typeface="Arial"/>
              </a:rPr>
              <a:t>).</a:t>
            </a:r>
          </a:p>
          <a:p>
            <a:endParaRPr lang="en-US" sz="900" dirty="0">
              <a:solidFill>
                <a:schemeClr val="bg1"/>
              </a:solidFill>
              <a:latin typeface="Arial" charset="0"/>
              <a:ea typeface="Arial" charset="0"/>
              <a:cs typeface="Arial" charset="0"/>
            </a:endParaRPr>
          </a:p>
          <a:p>
            <a:r>
              <a:rPr lang="en-US" sz="900" dirty="0" err="1">
                <a:solidFill>
                  <a:schemeClr val="bg1"/>
                </a:solidFill>
                <a:latin typeface="Arial"/>
                <a:cs typeface="Arial"/>
              </a:rPr>
              <a:t>Fotona</a:t>
            </a:r>
            <a:r>
              <a:rPr lang="en-US" sz="900" dirty="0">
                <a:solidFill>
                  <a:schemeClr val="bg1"/>
                </a:solidFill>
                <a:latin typeface="Arial"/>
                <a:cs typeface="Arial"/>
              </a:rPr>
              <a:t> </a:t>
            </a:r>
            <a:r>
              <a:rPr lang="en-US" sz="900" dirty="0" err="1">
                <a:solidFill>
                  <a:schemeClr val="bg1"/>
                </a:solidFill>
                <a:latin typeface="Arial"/>
                <a:cs typeface="Arial"/>
              </a:rPr>
              <a:t>är</a:t>
            </a:r>
            <a:r>
              <a:rPr lang="en-US" sz="900" dirty="0">
                <a:solidFill>
                  <a:schemeClr val="bg1"/>
                </a:solidFill>
                <a:latin typeface="Arial"/>
                <a:cs typeface="Arial"/>
              </a:rPr>
              <a:t> </a:t>
            </a:r>
            <a:r>
              <a:rPr lang="en-US" sz="900" dirty="0" err="1">
                <a:solidFill>
                  <a:schemeClr val="bg1"/>
                </a:solidFill>
                <a:latin typeface="Arial"/>
                <a:cs typeface="Arial"/>
              </a:rPr>
              <a:t>tagna</a:t>
            </a:r>
            <a:r>
              <a:rPr lang="en-US" sz="900" dirty="0">
                <a:solidFill>
                  <a:schemeClr val="bg1"/>
                </a:solidFill>
                <a:latin typeface="Arial"/>
                <a:cs typeface="Arial"/>
              </a:rPr>
              <a:t> av Agata Wehlin, Nacka </a:t>
            </a:r>
            <a:r>
              <a:rPr lang="en-US" sz="900" dirty="0" err="1">
                <a:solidFill>
                  <a:schemeClr val="bg1"/>
                </a:solidFill>
                <a:latin typeface="Arial"/>
                <a:cs typeface="Arial"/>
              </a:rPr>
              <a:t>kommun</a:t>
            </a:r>
            <a:r>
              <a:rPr lang="en-US" sz="900" dirty="0">
                <a:solidFill>
                  <a:schemeClr val="bg1"/>
                </a:solidFill>
                <a:latin typeface="Arial"/>
                <a:cs typeface="Arial"/>
              </a:rPr>
              <a:t> </a:t>
            </a:r>
            <a:r>
              <a:rPr lang="en-US" sz="900" dirty="0" err="1">
                <a:solidFill>
                  <a:schemeClr val="bg1"/>
                </a:solidFill>
                <a:latin typeface="Arial"/>
                <a:cs typeface="Arial"/>
              </a:rPr>
              <a:t>samt</a:t>
            </a:r>
            <a:r>
              <a:rPr lang="en-US" sz="900" dirty="0">
                <a:solidFill>
                  <a:schemeClr val="bg1"/>
                </a:solidFill>
                <a:latin typeface="Arial"/>
                <a:cs typeface="Arial"/>
              </a:rPr>
              <a:t>: </a:t>
            </a:r>
          </a:p>
          <a:p>
            <a:r>
              <a:rPr lang="sv-SE" sz="900" dirty="0">
                <a:solidFill>
                  <a:schemeClr val="bg1"/>
                </a:solidFill>
                <a:latin typeface="Arial"/>
                <a:cs typeface="Arial"/>
              </a:rPr>
              <a:t>Bild 1 Ola Grönlund / </a:t>
            </a:r>
            <a:r>
              <a:rPr lang="sv-SE" sz="900" dirty="0" err="1">
                <a:solidFill>
                  <a:schemeClr val="bg1"/>
                </a:solidFill>
                <a:latin typeface="Arial"/>
                <a:cs typeface="Arial"/>
              </a:rPr>
              <a:t>Unsplash</a:t>
            </a:r>
            <a:endParaRPr lang="sv-SE" sz="900" dirty="0">
              <a:solidFill>
                <a:schemeClr val="bg1"/>
              </a:solidFill>
              <a:latin typeface="Arial"/>
              <a:cs typeface="Arial"/>
            </a:endParaRPr>
          </a:p>
          <a:p>
            <a:r>
              <a:rPr lang="sv-SE" sz="900" dirty="0">
                <a:solidFill>
                  <a:schemeClr val="bg1"/>
                </a:solidFill>
                <a:latin typeface="Arial"/>
                <a:cs typeface="Arial"/>
              </a:rPr>
              <a:t>Bild 4 Elliot </a:t>
            </a:r>
            <a:r>
              <a:rPr lang="sv-SE" sz="900" dirty="0" err="1">
                <a:solidFill>
                  <a:schemeClr val="bg1"/>
                </a:solidFill>
                <a:latin typeface="Arial"/>
                <a:cs typeface="Arial"/>
              </a:rPr>
              <a:t>Elliot</a:t>
            </a:r>
            <a:r>
              <a:rPr lang="sv-SE" sz="900" dirty="0">
                <a:solidFill>
                  <a:schemeClr val="bg1"/>
                </a:solidFill>
                <a:latin typeface="Arial"/>
                <a:cs typeface="Arial"/>
              </a:rPr>
              <a:t> / </a:t>
            </a:r>
            <a:r>
              <a:rPr lang="sv-SE" sz="900" dirty="0" err="1">
                <a:solidFill>
                  <a:schemeClr val="bg1"/>
                </a:solidFill>
                <a:latin typeface="Arial"/>
                <a:cs typeface="Arial"/>
              </a:rPr>
              <a:t>Johnér</a:t>
            </a:r>
            <a:endParaRPr lang="sv-SE" sz="900" dirty="0">
              <a:solidFill>
                <a:schemeClr val="bg1"/>
              </a:solidFill>
              <a:latin typeface="Arial"/>
              <a:cs typeface="Arial"/>
            </a:endParaRPr>
          </a:p>
          <a:p>
            <a:r>
              <a:rPr lang="sv-SE" sz="900" dirty="0">
                <a:solidFill>
                  <a:schemeClr val="bg1"/>
                </a:solidFill>
                <a:latin typeface="Arial"/>
                <a:cs typeface="Arial"/>
              </a:rPr>
              <a:t>Bild 6 vänster Elliot </a:t>
            </a:r>
            <a:r>
              <a:rPr lang="sv-SE" sz="900" dirty="0" err="1">
                <a:solidFill>
                  <a:schemeClr val="bg1"/>
                </a:solidFill>
                <a:latin typeface="Arial"/>
                <a:cs typeface="Arial"/>
              </a:rPr>
              <a:t>Elliot</a:t>
            </a:r>
            <a:r>
              <a:rPr lang="sv-SE" sz="900" dirty="0">
                <a:solidFill>
                  <a:schemeClr val="bg1"/>
                </a:solidFill>
                <a:latin typeface="Arial"/>
                <a:cs typeface="Arial"/>
              </a:rPr>
              <a:t> / </a:t>
            </a:r>
            <a:r>
              <a:rPr lang="sv-SE" sz="900" dirty="0" err="1">
                <a:solidFill>
                  <a:schemeClr val="bg1"/>
                </a:solidFill>
                <a:latin typeface="Arial"/>
                <a:cs typeface="Arial"/>
              </a:rPr>
              <a:t>Johnér</a:t>
            </a:r>
            <a:r>
              <a:rPr lang="sv-SE" sz="900" dirty="0">
                <a:solidFill>
                  <a:schemeClr val="bg1"/>
                </a:solidFill>
                <a:latin typeface="Arial"/>
                <a:cs typeface="Arial"/>
              </a:rPr>
              <a:t>, höger Mikael Svensson / </a:t>
            </a:r>
            <a:r>
              <a:rPr lang="sv-SE" sz="900" dirty="0" err="1">
                <a:solidFill>
                  <a:schemeClr val="bg1"/>
                </a:solidFill>
                <a:latin typeface="Arial"/>
                <a:cs typeface="Arial"/>
              </a:rPr>
              <a:t>Johnér</a:t>
            </a:r>
            <a:endParaRPr lang="sv-SE" sz="900" dirty="0">
              <a:solidFill>
                <a:schemeClr val="bg1"/>
              </a:solidFill>
              <a:latin typeface="Arial"/>
              <a:cs typeface="Arial"/>
            </a:endParaRPr>
          </a:p>
          <a:p>
            <a:r>
              <a:rPr lang="sv-SE" sz="900" dirty="0">
                <a:solidFill>
                  <a:schemeClr val="bg1"/>
                </a:solidFill>
                <a:latin typeface="Arial"/>
                <a:cs typeface="Arial"/>
              </a:rPr>
              <a:t>Bild 7 överst </a:t>
            </a:r>
            <a:r>
              <a:rPr lang="sv-SE" sz="900" dirty="0" err="1">
                <a:solidFill>
                  <a:schemeClr val="bg1"/>
                </a:solidFill>
                <a:latin typeface="Arial"/>
                <a:cs typeface="Arial"/>
              </a:rPr>
              <a:t>Caia</a:t>
            </a:r>
            <a:r>
              <a:rPr lang="sv-SE" sz="900" dirty="0">
                <a:solidFill>
                  <a:schemeClr val="bg1"/>
                </a:solidFill>
                <a:latin typeface="Arial"/>
                <a:cs typeface="Arial"/>
              </a:rPr>
              <a:t> Image / </a:t>
            </a:r>
            <a:r>
              <a:rPr lang="sv-SE" sz="900" dirty="0" err="1">
                <a:solidFill>
                  <a:schemeClr val="bg1"/>
                </a:solidFill>
                <a:latin typeface="Arial"/>
                <a:cs typeface="Arial"/>
              </a:rPr>
              <a:t>Johnér</a:t>
            </a:r>
            <a:r>
              <a:rPr lang="sv-SE" sz="900" dirty="0">
                <a:solidFill>
                  <a:schemeClr val="bg1"/>
                </a:solidFill>
                <a:latin typeface="Arial"/>
                <a:cs typeface="Arial"/>
              </a:rPr>
              <a:t>, underst Jens Lindström / </a:t>
            </a:r>
            <a:r>
              <a:rPr lang="sv-SE" sz="900" dirty="0" err="1">
                <a:solidFill>
                  <a:schemeClr val="bg1"/>
                </a:solidFill>
                <a:latin typeface="Arial"/>
                <a:cs typeface="Arial"/>
              </a:rPr>
              <a:t>Johnér</a:t>
            </a:r>
            <a:endParaRPr lang="sv-SE" sz="900" dirty="0">
              <a:solidFill>
                <a:schemeClr val="bg1"/>
              </a:solidFill>
              <a:latin typeface="Arial"/>
              <a:cs typeface="Arial"/>
            </a:endParaRPr>
          </a:p>
          <a:p>
            <a:r>
              <a:rPr lang="sv-SE" sz="900" dirty="0">
                <a:solidFill>
                  <a:schemeClr val="bg1"/>
                </a:solidFill>
                <a:latin typeface="Arial"/>
                <a:cs typeface="Arial"/>
              </a:rPr>
              <a:t>Bild 24 överst Susanne </a:t>
            </a:r>
            <a:r>
              <a:rPr lang="sv-SE" sz="900" dirty="0" err="1">
                <a:solidFill>
                  <a:schemeClr val="bg1"/>
                </a:solidFill>
                <a:latin typeface="Arial"/>
                <a:cs typeface="Arial"/>
              </a:rPr>
              <a:t>Walström</a:t>
            </a:r>
            <a:r>
              <a:rPr lang="sv-SE" sz="900" dirty="0">
                <a:solidFill>
                  <a:schemeClr val="bg1"/>
                </a:solidFill>
                <a:latin typeface="Arial"/>
                <a:cs typeface="Arial"/>
              </a:rPr>
              <a:t> / </a:t>
            </a:r>
            <a:r>
              <a:rPr lang="sv-SE" sz="900" dirty="0" err="1">
                <a:solidFill>
                  <a:schemeClr val="bg1"/>
                </a:solidFill>
                <a:latin typeface="Arial"/>
                <a:cs typeface="Arial"/>
              </a:rPr>
              <a:t>Johnér</a:t>
            </a:r>
            <a:r>
              <a:rPr lang="sv-SE" sz="900" dirty="0">
                <a:solidFill>
                  <a:schemeClr val="bg1"/>
                </a:solidFill>
                <a:latin typeface="Arial"/>
                <a:cs typeface="Arial"/>
              </a:rPr>
              <a:t>, underst Linnea </a:t>
            </a:r>
            <a:r>
              <a:rPr lang="sv-SE" sz="900" dirty="0" err="1">
                <a:solidFill>
                  <a:schemeClr val="bg1"/>
                </a:solidFill>
                <a:latin typeface="Arial"/>
                <a:cs typeface="Arial"/>
              </a:rPr>
              <a:t>Ronström</a:t>
            </a:r>
            <a:r>
              <a:rPr lang="sv-SE" sz="900" dirty="0">
                <a:solidFill>
                  <a:schemeClr val="bg1"/>
                </a:solidFill>
                <a:latin typeface="Arial"/>
                <a:cs typeface="Arial"/>
              </a:rPr>
              <a:t> / </a:t>
            </a:r>
            <a:r>
              <a:rPr lang="sv-SE" sz="900" dirty="0" err="1">
                <a:solidFill>
                  <a:schemeClr val="bg1"/>
                </a:solidFill>
                <a:latin typeface="Arial"/>
                <a:cs typeface="Arial"/>
              </a:rPr>
              <a:t>Johnér</a:t>
            </a:r>
            <a:r>
              <a:rPr lang="sv-SE" sz="900" dirty="0">
                <a:solidFill>
                  <a:schemeClr val="bg1"/>
                </a:solidFill>
                <a:latin typeface="Arial"/>
                <a:cs typeface="Arial"/>
              </a:rPr>
              <a:t> </a:t>
            </a:r>
          </a:p>
          <a:p>
            <a:r>
              <a:rPr lang="sv-SE" sz="900" dirty="0">
                <a:solidFill>
                  <a:schemeClr val="bg1"/>
                </a:solidFill>
                <a:latin typeface="Arial"/>
                <a:cs typeface="Arial"/>
              </a:rPr>
              <a:t>Bild 25 överst, Elliot </a:t>
            </a:r>
            <a:r>
              <a:rPr lang="sv-SE" sz="900" dirty="0" err="1">
                <a:solidFill>
                  <a:schemeClr val="bg1"/>
                </a:solidFill>
                <a:latin typeface="Arial"/>
                <a:cs typeface="Arial"/>
              </a:rPr>
              <a:t>Elliot</a:t>
            </a:r>
            <a:r>
              <a:rPr lang="sv-SE" sz="900" dirty="0">
                <a:solidFill>
                  <a:schemeClr val="bg1"/>
                </a:solidFill>
                <a:latin typeface="Arial"/>
                <a:cs typeface="Arial"/>
              </a:rPr>
              <a:t> / </a:t>
            </a:r>
            <a:r>
              <a:rPr lang="sv-SE" sz="900" dirty="0" err="1">
                <a:solidFill>
                  <a:schemeClr val="bg1"/>
                </a:solidFill>
                <a:latin typeface="Arial"/>
                <a:cs typeface="Arial"/>
              </a:rPr>
              <a:t>Johnér</a:t>
            </a:r>
            <a:r>
              <a:rPr lang="sv-SE" sz="900" dirty="0">
                <a:solidFill>
                  <a:schemeClr val="bg1"/>
                </a:solidFill>
                <a:latin typeface="Arial"/>
                <a:cs typeface="Arial"/>
              </a:rPr>
              <a:t>, underst Stefan Örtenblad / </a:t>
            </a:r>
            <a:r>
              <a:rPr lang="sv-SE" sz="900" dirty="0" err="1">
                <a:solidFill>
                  <a:schemeClr val="bg1"/>
                </a:solidFill>
                <a:latin typeface="Arial"/>
                <a:cs typeface="Arial"/>
              </a:rPr>
              <a:t>Johnér</a:t>
            </a:r>
            <a:endParaRPr lang="sv-SE" sz="900" dirty="0">
              <a:solidFill>
                <a:schemeClr val="bg1"/>
              </a:solidFill>
              <a:latin typeface="Arial"/>
              <a:cs typeface="Arial"/>
            </a:endParaRPr>
          </a:p>
          <a:p>
            <a:r>
              <a:rPr lang="sv-SE" sz="900" dirty="0">
                <a:solidFill>
                  <a:schemeClr val="bg1"/>
                </a:solidFill>
                <a:latin typeface="Arial"/>
                <a:cs typeface="Arial"/>
              </a:rPr>
              <a:t>Bild 26 överst Mikael Svensson / </a:t>
            </a:r>
            <a:r>
              <a:rPr lang="sv-SE" sz="900" dirty="0" err="1">
                <a:solidFill>
                  <a:schemeClr val="bg1"/>
                </a:solidFill>
                <a:latin typeface="Arial"/>
                <a:cs typeface="Arial"/>
              </a:rPr>
              <a:t>Johnér</a:t>
            </a:r>
            <a:r>
              <a:rPr lang="sv-SE" sz="900" dirty="0">
                <a:solidFill>
                  <a:schemeClr val="bg1"/>
                </a:solidFill>
                <a:latin typeface="Arial"/>
                <a:cs typeface="Arial"/>
              </a:rPr>
              <a:t>, underst Johan Alp / </a:t>
            </a:r>
            <a:r>
              <a:rPr lang="sv-SE" sz="900" dirty="0" err="1">
                <a:solidFill>
                  <a:schemeClr val="bg1"/>
                </a:solidFill>
                <a:latin typeface="Arial"/>
                <a:cs typeface="Arial"/>
              </a:rPr>
              <a:t>Johnér</a:t>
            </a:r>
            <a:endParaRPr lang="en-US" sz="900" dirty="0">
              <a:solidFill>
                <a:schemeClr val="bg1"/>
              </a:solidFill>
              <a:latin typeface="Arial"/>
              <a:cs typeface="Arial"/>
            </a:endParaRPr>
          </a:p>
          <a:p>
            <a:r>
              <a:rPr lang="sv-SE" sz="900" dirty="0">
                <a:solidFill>
                  <a:schemeClr val="bg1"/>
                </a:solidFill>
                <a:latin typeface="Arial"/>
                <a:cs typeface="Arial"/>
              </a:rPr>
              <a:t>Bild 3, 11, 12, 23 Naturvårdsverket</a:t>
            </a:r>
          </a:p>
          <a:p>
            <a:endParaRPr lang="en-US" sz="900" dirty="0">
              <a:solidFill>
                <a:schemeClr val="bg1"/>
              </a:solidFill>
              <a:latin typeface="Arial" charset="0"/>
              <a:ea typeface="Arial" charset="0"/>
              <a:cs typeface="Arial" charset="0"/>
            </a:endParaRPr>
          </a:p>
          <a:p>
            <a:r>
              <a:rPr lang="en-US" sz="900" dirty="0">
                <a:solidFill>
                  <a:schemeClr val="bg1"/>
                </a:solidFill>
                <a:latin typeface="Arial"/>
                <a:ea typeface="Arial" charset="0"/>
                <a:cs typeface="Arial"/>
              </a:rPr>
              <a:t>Stort </a:t>
            </a:r>
            <a:r>
              <a:rPr lang="en-US" sz="900" dirty="0" err="1">
                <a:solidFill>
                  <a:schemeClr val="bg1"/>
                </a:solidFill>
                <a:latin typeface="Arial"/>
                <a:ea typeface="Arial" charset="0"/>
                <a:cs typeface="Arial"/>
              </a:rPr>
              <a:t>lycka</a:t>
            </a:r>
            <a:r>
              <a:rPr lang="en-US" sz="900" dirty="0">
                <a:solidFill>
                  <a:schemeClr val="bg1"/>
                </a:solidFill>
                <a:latin typeface="Arial"/>
                <a:ea typeface="Arial" charset="0"/>
                <a:cs typeface="Arial"/>
              </a:rPr>
              <a:t> till med din presentation!</a:t>
            </a:r>
          </a:p>
          <a:p>
            <a:endParaRPr lang="en-US" sz="1200" dirty="0">
              <a:solidFill>
                <a:schemeClr val="bg1"/>
              </a:solidFill>
              <a:latin typeface="Arial" charset="0"/>
              <a:ea typeface="Arial" charset="0"/>
              <a:cs typeface="Arial" charset="0"/>
            </a:endParaRPr>
          </a:p>
          <a:p>
            <a:endParaRPr lang="en-US" sz="1200" b="1" dirty="0">
              <a:solidFill>
                <a:schemeClr val="bg1"/>
              </a:solidFill>
              <a:latin typeface="Arial" charset="0"/>
              <a:ea typeface="Arial" charset="0"/>
              <a:cs typeface="Arial" charset="0"/>
            </a:endParaRPr>
          </a:p>
          <a:p>
            <a:endParaRPr lang="en-US" sz="1350" dirty="0">
              <a:solidFill>
                <a:schemeClr val="bg1"/>
              </a:solidFill>
              <a:latin typeface="Arial" charset="0"/>
              <a:ea typeface="Arial" charset="0"/>
              <a:cs typeface="Arial" charset="0"/>
            </a:endParaRPr>
          </a:p>
        </p:txBody>
      </p:sp>
      <p:sp>
        <p:nvSpPr>
          <p:cNvPr id="3" name="textruta 2">
            <a:extLst>
              <a:ext uri="{FF2B5EF4-FFF2-40B4-BE49-F238E27FC236}">
                <a16:creationId xmlns:a16="http://schemas.microsoft.com/office/drawing/2014/main" id="{01C64C81-AFDE-34B6-0905-4E995DB2C832}"/>
              </a:ext>
            </a:extLst>
          </p:cNvPr>
          <p:cNvSpPr txBox="1"/>
          <p:nvPr/>
        </p:nvSpPr>
        <p:spPr>
          <a:xfrm>
            <a:off x="1412265" y="4515966"/>
            <a:ext cx="6318702" cy="265457"/>
          </a:xfrm>
          <a:prstGeom prst="rect">
            <a:avLst/>
          </a:prstGeom>
          <a:noFill/>
        </p:spPr>
        <p:txBody>
          <a:bodyPr wrap="square" rtlCol="0">
            <a:spAutoFit/>
          </a:bodyPr>
          <a:lstStyle/>
          <a:p>
            <a:r>
              <a:rPr lang="sv-SE" sz="1125" dirty="0"/>
              <a:t>Reservation för att presentationen kan innehålla presentatörens egna innehåll </a:t>
            </a:r>
          </a:p>
        </p:txBody>
      </p:sp>
    </p:spTree>
    <p:extLst>
      <p:ext uri="{BB962C8B-B14F-4D97-AF65-F5344CB8AC3E}">
        <p14:creationId xmlns:p14="http://schemas.microsoft.com/office/powerpoint/2010/main" val="173351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13B0167-1146-7142-9883-12D2AA18DF20}"/>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63F4E7B1-1828-A144-A59E-2BFA192A54E9}"/>
              </a:ext>
            </a:extLst>
          </p:cNvPr>
          <p:cNvSpPr>
            <a:spLocks noGrp="1"/>
          </p:cNvSpPr>
          <p:nvPr>
            <p:ph type="sldNum" sz="quarter" idx="12"/>
          </p:nvPr>
        </p:nvSpPr>
        <p:spPr/>
        <p:txBody>
          <a:bodyPr/>
          <a:lstStyle/>
          <a:p>
            <a:fld id="{1844E2AD-2CA4-4022-8F3B-D585D66E2E30}" type="slidenum">
              <a:rPr lang="sv-SE" smtClean="0"/>
              <a:pPr/>
              <a:t>20</a:t>
            </a:fld>
            <a:endParaRPr lang="sv-SE" dirty="0"/>
          </a:p>
        </p:txBody>
      </p:sp>
      <p:sp>
        <p:nvSpPr>
          <p:cNvPr id="5" name="Rubrik 4">
            <a:extLst>
              <a:ext uri="{FF2B5EF4-FFF2-40B4-BE49-F238E27FC236}">
                <a16:creationId xmlns:a16="http://schemas.microsoft.com/office/drawing/2014/main" id="{AC48D3C2-F9E9-2141-9B26-63BCF9922EA8}"/>
              </a:ext>
            </a:extLst>
          </p:cNvPr>
          <p:cNvSpPr>
            <a:spLocks noGrp="1"/>
          </p:cNvSpPr>
          <p:nvPr>
            <p:ph type="ctrTitle"/>
          </p:nvPr>
        </p:nvSpPr>
        <p:spPr>
          <a:xfrm>
            <a:off x="1143000" y="1275606"/>
            <a:ext cx="6858000" cy="1790700"/>
          </a:xfrm>
        </p:spPr>
        <p:txBody>
          <a:bodyPr anchor="ctr"/>
          <a:lstStyle/>
          <a:p>
            <a:r>
              <a:rPr lang="sv-SE" dirty="0"/>
              <a:t>Övning</a:t>
            </a:r>
          </a:p>
        </p:txBody>
      </p:sp>
    </p:spTree>
    <p:extLst>
      <p:ext uri="{BB962C8B-B14F-4D97-AF65-F5344CB8AC3E}">
        <p14:creationId xmlns:p14="http://schemas.microsoft.com/office/powerpoint/2010/main" val="2792216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8C2C48DA-3633-8C22-0BA0-6224D7A3DC53}"/>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4D6AFF1F-798F-2B20-4D7B-5BA82DDB73FC}"/>
              </a:ext>
            </a:extLst>
          </p:cNvPr>
          <p:cNvSpPr>
            <a:spLocks noGrp="1"/>
          </p:cNvSpPr>
          <p:nvPr>
            <p:ph type="sldNum" sz="quarter" idx="12"/>
          </p:nvPr>
        </p:nvSpPr>
        <p:spPr/>
        <p:txBody>
          <a:bodyPr/>
          <a:lstStyle/>
          <a:p>
            <a:fld id="{1844E2AD-2CA4-4022-8F3B-D585D66E2E30}" type="slidenum">
              <a:rPr lang="sv-SE" smtClean="0"/>
              <a:pPr/>
              <a:t>21</a:t>
            </a:fld>
            <a:endParaRPr lang="sv-SE" dirty="0"/>
          </a:p>
        </p:txBody>
      </p:sp>
      <p:sp>
        <p:nvSpPr>
          <p:cNvPr id="7" name="Rubrik 6">
            <a:extLst>
              <a:ext uri="{FF2B5EF4-FFF2-40B4-BE49-F238E27FC236}">
                <a16:creationId xmlns:a16="http://schemas.microsoft.com/office/drawing/2014/main" id="{23A8138E-C847-D153-EE05-585ADAF06A92}"/>
              </a:ext>
            </a:extLst>
          </p:cNvPr>
          <p:cNvSpPr>
            <a:spLocks noGrp="1"/>
          </p:cNvSpPr>
          <p:nvPr>
            <p:ph type="title"/>
          </p:nvPr>
        </p:nvSpPr>
        <p:spPr/>
        <p:txBody>
          <a:bodyPr/>
          <a:lstStyle/>
          <a:p>
            <a:r>
              <a:rPr lang="sv-SE" dirty="0"/>
              <a:t>Vilken bild är rätt? </a:t>
            </a:r>
          </a:p>
        </p:txBody>
      </p:sp>
      <p:pic>
        <p:nvPicPr>
          <p:cNvPr id="8" name="Platshållare för innehåll 4">
            <a:extLst>
              <a:ext uri="{FF2B5EF4-FFF2-40B4-BE49-F238E27FC236}">
                <a16:creationId xmlns:a16="http://schemas.microsoft.com/office/drawing/2014/main" id="{76ED31C2-C976-F1F1-6983-07F6C605075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358" r="16358"/>
          <a:stretch>
            <a:fillRect/>
          </a:stretch>
        </p:blipFill>
        <p:spPr>
          <a:xfrm>
            <a:off x="6300788" y="0"/>
            <a:ext cx="2843212" cy="2376488"/>
          </a:xfrm>
          <a:prstGeom prst="rect">
            <a:avLst/>
          </a:prstGeom>
        </p:spPr>
      </p:pic>
      <p:pic>
        <p:nvPicPr>
          <p:cNvPr id="9" name="Platshållare för bild 13">
            <a:extLst>
              <a:ext uri="{FF2B5EF4-FFF2-40B4-BE49-F238E27FC236}">
                <a16:creationId xmlns:a16="http://schemas.microsoft.com/office/drawing/2014/main" id="{01D73BDF-8D61-C2CB-2CCD-AD546AF854A4}"/>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0241" r="10241"/>
          <a:stretch>
            <a:fillRect/>
          </a:stretch>
        </p:blipFill>
        <p:spPr>
          <a:xfrm>
            <a:off x="6300788" y="2493963"/>
            <a:ext cx="2843212" cy="2376487"/>
          </a:xfrm>
          <a:prstGeom prst="rect">
            <a:avLst/>
          </a:prstGeom>
        </p:spPr>
      </p:pic>
    </p:spTree>
    <p:extLst>
      <p:ext uri="{BB962C8B-B14F-4D97-AF65-F5344CB8AC3E}">
        <p14:creationId xmlns:p14="http://schemas.microsoft.com/office/powerpoint/2010/main" val="379480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76321E1-E0CA-0217-00D4-CCEAFB2E8BF2}"/>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0D2E19F2-E701-7B6C-916A-2F1CFF72C377}"/>
              </a:ext>
            </a:extLst>
          </p:cNvPr>
          <p:cNvSpPr>
            <a:spLocks noGrp="1"/>
          </p:cNvSpPr>
          <p:nvPr>
            <p:ph type="sldNum" sz="quarter" idx="12"/>
          </p:nvPr>
        </p:nvSpPr>
        <p:spPr/>
        <p:txBody>
          <a:bodyPr/>
          <a:lstStyle/>
          <a:p>
            <a:fld id="{1844E2AD-2CA4-4022-8F3B-D585D66E2E30}" type="slidenum">
              <a:rPr lang="sv-SE" smtClean="0"/>
              <a:pPr/>
              <a:t>22</a:t>
            </a:fld>
            <a:endParaRPr lang="sv-SE" dirty="0"/>
          </a:p>
        </p:txBody>
      </p:sp>
      <p:sp>
        <p:nvSpPr>
          <p:cNvPr id="7" name="Rubrik 6">
            <a:extLst>
              <a:ext uri="{FF2B5EF4-FFF2-40B4-BE49-F238E27FC236}">
                <a16:creationId xmlns:a16="http://schemas.microsoft.com/office/drawing/2014/main" id="{249E29DF-8D3C-B291-C0B2-E811DCA4F695}"/>
              </a:ext>
            </a:extLst>
          </p:cNvPr>
          <p:cNvSpPr>
            <a:spLocks noGrp="1"/>
          </p:cNvSpPr>
          <p:nvPr>
            <p:ph type="title"/>
          </p:nvPr>
        </p:nvSpPr>
        <p:spPr/>
        <p:txBody>
          <a:bodyPr/>
          <a:lstStyle/>
          <a:p>
            <a:r>
              <a:rPr lang="sv-SE" dirty="0">
                <a:ea typeface="+mj-lt"/>
                <a:cs typeface="+mj-lt"/>
              </a:rPr>
              <a:t>Vilken bild är rätt? </a:t>
            </a:r>
            <a:endParaRPr lang="sv-SE" dirty="0"/>
          </a:p>
        </p:txBody>
      </p:sp>
      <p:pic>
        <p:nvPicPr>
          <p:cNvPr id="8" name="Platshållare för innehåll 3">
            <a:extLst>
              <a:ext uri="{FF2B5EF4-FFF2-40B4-BE49-F238E27FC236}">
                <a16:creationId xmlns:a16="http://schemas.microsoft.com/office/drawing/2014/main" id="{B331A2C1-FC62-53BB-8F6F-4DEC42DB792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6326" r="16326"/>
          <a:stretch/>
        </p:blipFill>
        <p:spPr>
          <a:xfrm>
            <a:off x="6300788" y="0"/>
            <a:ext cx="2843212" cy="2376488"/>
          </a:xfrm>
          <a:prstGeom prst="rect">
            <a:avLst/>
          </a:prstGeom>
        </p:spPr>
      </p:pic>
      <p:pic>
        <p:nvPicPr>
          <p:cNvPr id="9" name="Platshållare för bild 9">
            <a:extLst>
              <a:ext uri="{FF2B5EF4-FFF2-40B4-BE49-F238E27FC236}">
                <a16:creationId xmlns:a16="http://schemas.microsoft.com/office/drawing/2014/main" id="{89E6F6CA-9632-863F-87CB-D9EAF856AE8B}"/>
              </a:ext>
            </a:extLst>
          </p:cNvPr>
          <p:cNvPicPr>
            <a:picLocks noGrp="1" noChangeAspect="1"/>
          </p:cNvPicPr>
          <p:nvPr>
            <p:ph type="pic" sz="quarter" idx="17"/>
          </p:nvPr>
        </p:nvPicPr>
        <p:blipFill>
          <a:blip r:embed="rId4" cstate="print">
            <a:extLst>
              <a:ext uri="{BEBA8EAE-BF5A-486C-A8C5-ECC9F3942E4B}">
                <a14:imgProps xmlns:a14="http://schemas.microsoft.com/office/drawing/2010/main">
                  <a14:imgLayer r:embed="rId5">
                    <a14:imgEffect>
                      <a14:colorTemperature colorTemp="6505"/>
                    </a14:imgEffect>
                    <a14:imgEffect>
                      <a14:saturation sat="108000"/>
                    </a14:imgEffect>
                  </a14:imgLayer>
                </a14:imgProps>
              </a:ext>
              <a:ext uri="{28A0092B-C50C-407E-A947-70E740481C1C}">
                <a14:useLocalDpi xmlns:a14="http://schemas.microsoft.com/office/drawing/2010/main" val="0"/>
              </a:ext>
            </a:extLst>
          </a:blip>
          <a:srcRect l="10280" r="10280"/>
          <a:stretch>
            <a:fillRect/>
          </a:stretch>
        </p:blipFill>
        <p:spPr>
          <a:xfrm>
            <a:off x="6300788" y="2493963"/>
            <a:ext cx="2843212" cy="2376487"/>
          </a:xfrm>
          <a:prstGeom prst="rect">
            <a:avLst/>
          </a:prstGeom>
        </p:spPr>
      </p:pic>
    </p:spTree>
    <p:extLst>
      <p:ext uri="{BB962C8B-B14F-4D97-AF65-F5344CB8AC3E}">
        <p14:creationId xmlns:p14="http://schemas.microsoft.com/office/powerpoint/2010/main" val="427226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EB7FCF42-3A54-4D49-CAB2-5A4879AE34FA}"/>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5F50A47E-B887-234D-F641-90B541CBB81D}"/>
              </a:ext>
            </a:extLst>
          </p:cNvPr>
          <p:cNvSpPr>
            <a:spLocks noGrp="1"/>
          </p:cNvSpPr>
          <p:nvPr>
            <p:ph type="sldNum" sz="quarter" idx="12"/>
          </p:nvPr>
        </p:nvSpPr>
        <p:spPr/>
        <p:txBody>
          <a:bodyPr/>
          <a:lstStyle/>
          <a:p>
            <a:fld id="{1844E2AD-2CA4-4022-8F3B-D585D66E2E30}" type="slidenum">
              <a:rPr lang="sv-SE" smtClean="0"/>
              <a:pPr/>
              <a:t>23</a:t>
            </a:fld>
            <a:endParaRPr lang="sv-SE" dirty="0"/>
          </a:p>
        </p:txBody>
      </p:sp>
      <p:sp>
        <p:nvSpPr>
          <p:cNvPr id="10" name="Platshållare för text 9">
            <a:extLst>
              <a:ext uri="{FF2B5EF4-FFF2-40B4-BE49-F238E27FC236}">
                <a16:creationId xmlns:a16="http://schemas.microsoft.com/office/drawing/2014/main" id="{6459B284-4DE6-2E76-C7E0-C258C5298719}"/>
              </a:ext>
            </a:extLst>
          </p:cNvPr>
          <p:cNvSpPr>
            <a:spLocks noGrp="1"/>
          </p:cNvSpPr>
          <p:nvPr>
            <p:ph type="body" sz="quarter" idx="14"/>
          </p:nvPr>
        </p:nvSpPr>
        <p:spPr/>
        <p:txBody>
          <a:bodyPr/>
          <a:lstStyle/>
          <a:p>
            <a:r>
              <a:rPr lang="sv-SE" sz="1600" dirty="0"/>
              <a:t>Skydda recipienter för friska vatten</a:t>
            </a:r>
          </a:p>
          <a:p>
            <a:r>
              <a:rPr lang="sv-SE" sz="1600" dirty="0">
                <a:solidFill>
                  <a:srgbClr val="FF0000"/>
                </a:solidFill>
              </a:rPr>
              <a:t>Följa vattendirektivets miljökvalitetsnormer.</a:t>
            </a:r>
          </a:p>
          <a:p>
            <a:r>
              <a:rPr lang="sv-SE" sz="1600" dirty="0"/>
              <a:t>Robusta och fungerande avledningssystem. </a:t>
            </a:r>
            <a:endParaRPr lang="sv-SE" sz="1600" dirty="0">
              <a:cs typeface="Arial" panose="020B0604020202020204"/>
            </a:endParaRPr>
          </a:p>
          <a:p>
            <a:r>
              <a:rPr lang="sv-SE" sz="1600" dirty="0"/>
              <a:t>Skyfallssäkert samhälle.</a:t>
            </a:r>
            <a:endParaRPr lang="sv-SE" sz="1600" dirty="0">
              <a:cs typeface="Arial" panose="020B0604020202020204"/>
            </a:endParaRPr>
          </a:p>
          <a:p>
            <a:r>
              <a:rPr lang="sv-SE" sz="1600" dirty="0"/>
              <a:t>Trivsamma gestaltade miljöer.</a:t>
            </a:r>
            <a:endParaRPr lang="sv-SE" sz="1600" dirty="0">
              <a:cs typeface="Arial" panose="020B0604020202020204"/>
            </a:endParaRPr>
          </a:p>
          <a:p>
            <a:r>
              <a:rPr lang="sv-SE" sz="1600" dirty="0"/>
              <a:t>Minskat bevattningsbehov till exempelvis träd i den bebyggda miljön.</a:t>
            </a:r>
            <a:endParaRPr lang="sv-SE" sz="1600" dirty="0">
              <a:cs typeface="Arial" panose="020B0604020202020204"/>
            </a:endParaRPr>
          </a:p>
          <a:p>
            <a:endParaRPr lang="sv-SE" sz="1600" dirty="0"/>
          </a:p>
          <a:p>
            <a:r>
              <a:rPr lang="sv-SE" sz="1600" dirty="0"/>
              <a:t>Indirekta nyttor: gynnande av biologisk mångfald, lägre temperaturer och pedagogik.</a:t>
            </a:r>
            <a:endParaRPr lang="sv-SE" sz="1600" dirty="0">
              <a:cs typeface="Arial"/>
            </a:endParaRPr>
          </a:p>
          <a:p>
            <a:endParaRPr lang="sv-SE" dirty="0"/>
          </a:p>
        </p:txBody>
      </p:sp>
      <p:sp>
        <p:nvSpPr>
          <p:cNvPr id="8" name="Rubrik 7">
            <a:extLst>
              <a:ext uri="{FF2B5EF4-FFF2-40B4-BE49-F238E27FC236}">
                <a16:creationId xmlns:a16="http://schemas.microsoft.com/office/drawing/2014/main" id="{D6F6C254-8E9F-E5B0-B902-4AC0DFF9D676}"/>
              </a:ext>
            </a:extLst>
          </p:cNvPr>
          <p:cNvSpPr>
            <a:spLocks noGrp="1"/>
          </p:cNvSpPr>
          <p:nvPr>
            <p:ph type="title"/>
          </p:nvPr>
        </p:nvSpPr>
        <p:spPr/>
        <p:txBody>
          <a:bodyPr/>
          <a:lstStyle/>
          <a:p>
            <a:r>
              <a:rPr lang="sv-SE" dirty="0"/>
              <a:t>Vad är nyttan med hållbar dagvattenhantering?</a:t>
            </a:r>
          </a:p>
        </p:txBody>
      </p:sp>
      <p:pic>
        <p:nvPicPr>
          <p:cNvPr id="11" name="Platshållare för bild 9" descr="En bild som visar träd, utomhus, vatten, natur&#10;&#10;Automatiskt genererad beskrivning">
            <a:extLst>
              <a:ext uri="{FF2B5EF4-FFF2-40B4-BE49-F238E27FC236}">
                <a16:creationId xmlns:a16="http://schemas.microsoft.com/office/drawing/2014/main" id="{943B950E-2609-173C-D832-705AD9AA5FD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0" b="30"/>
          <a:stretch>
            <a:fillRect/>
          </a:stretch>
        </p:blipFill>
        <p:spPr>
          <a:xfrm>
            <a:off x="6300788" y="0"/>
            <a:ext cx="2847975" cy="4868863"/>
          </a:xfrm>
        </p:spPr>
      </p:pic>
    </p:spTree>
    <p:extLst>
      <p:ext uri="{BB962C8B-B14F-4D97-AF65-F5344CB8AC3E}">
        <p14:creationId xmlns:p14="http://schemas.microsoft.com/office/powerpoint/2010/main" val="235822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D39C8BB3-3126-D6ED-CF22-CB2E97B7993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A27D0299-33D2-7A5D-8C2A-FFC521B836ED}"/>
              </a:ext>
            </a:extLst>
          </p:cNvPr>
          <p:cNvSpPr>
            <a:spLocks noGrp="1"/>
          </p:cNvSpPr>
          <p:nvPr>
            <p:ph type="sldNum" sz="quarter" idx="12"/>
          </p:nvPr>
        </p:nvSpPr>
        <p:spPr/>
        <p:txBody>
          <a:bodyPr/>
          <a:lstStyle/>
          <a:p>
            <a:fld id="{1844E2AD-2CA4-4022-8F3B-D585D66E2E30}" type="slidenum">
              <a:rPr lang="sv-SE" smtClean="0"/>
              <a:pPr/>
              <a:t>24</a:t>
            </a:fld>
            <a:endParaRPr lang="sv-SE" dirty="0"/>
          </a:p>
        </p:txBody>
      </p:sp>
      <p:sp>
        <p:nvSpPr>
          <p:cNvPr id="6" name="Platshållare för text 5">
            <a:extLst>
              <a:ext uri="{FF2B5EF4-FFF2-40B4-BE49-F238E27FC236}">
                <a16:creationId xmlns:a16="http://schemas.microsoft.com/office/drawing/2014/main" id="{FD54883F-E299-4463-65EB-5DB6F1090BA7}"/>
              </a:ext>
            </a:extLst>
          </p:cNvPr>
          <p:cNvSpPr>
            <a:spLocks noGrp="1"/>
          </p:cNvSpPr>
          <p:nvPr>
            <p:ph type="body" sz="quarter" idx="14"/>
          </p:nvPr>
        </p:nvSpPr>
        <p:spPr/>
        <p:txBody>
          <a:bodyPr/>
          <a:lstStyle/>
          <a:p>
            <a:r>
              <a:rPr lang="sv-SE" sz="1600" dirty="0"/>
              <a:t>Kommunövergripande samverkan från tidig planering till genomförande och driftsättning. </a:t>
            </a:r>
          </a:p>
          <a:p>
            <a:r>
              <a:rPr lang="sv-SE" sz="1600" dirty="0"/>
              <a:t>Beakta dagvatten i samtliga skeden från planerings- till byggprocessen med förvaltningsskedet i åtanke.</a:t>
            </a:r>
            <a:endParaRPr lang="sv-SE" sz="1600" dirty="0">
              <a:cs typeface="Arial"/>
            </a:endParaRPr>
          </a:p>
          <a:p>
            <a:r>
              <a:rPr lang="sv-SE" sz="1600" dirty="0"/>
              <a:t>Olika kompetenser och erfarenheter behövs som kan tillföra kunskap.</a:t>
            </a:r>
            <a:r>
              <a:rPr lang="sv-SE" sz="1600" dirty="0">
                <a:solidFill>
                  <a:srgbClr val="000000"/>
                </a:solidFill>
              </a:rPr>
              <a:t> </a:t>
            </a:r>
            <a:endParaRPr lang="sv-SE" sz="1600" dirty="0">
              <a:solidFill>
                <a:srgbClr val="FF0000"/>
              </a:solidFill>
              <a:cs typeface="Arial"/>
            </a:endParaRPr>
          </a:p>
          <a:p>
            <a:r>
              <a:rPr lang="sv-SE" sz="1600" dirty="0">
                <a:solidFill>
                  <a:srgbClr val="FF0000"/>
                </a:solidFill>
              </a:rPr>
              <a:t>Teknikområden och roller som kan beröras är planarkitekter, trafikplanerare, vägförvaltare, landskapsarkitekter, grönförvaltare, va-huvudman, säkerhetssamordnare, miljöplanerare, miljötillsyn, bygglovshandläggare, klimatanpassnings- och dagvattenstrateg etc. </a:t>
            </a:r>
            <a:endParaRPr lang="sv-SE" sz="1600" dirty="0">
              <a:solidFill>
                <a:srgbClr val="FF0000"/>
              </a:solidFill>
              <a:cs typeface="Arial"/>
            </a:endParaRPr>
          </a:p>
          <a:p>
            <a:endParaRPr lang="sv-SE" dirty="0"/>
          </a:p>
        </p:txBody>
      </p:sp>
      <p:sp>
        <p:nvSpPr>
          <p:cNvPr id="7" name="Rubrik 6">
            <a:extLst>
              <a:ext uri="{FF2B5EF4-FFF2-40B4-BE49-F238E27FC236}">
                <a16:creationId xmlns:a16="http://schemas.microsoft.com/office/drawing/2014/main" id="{736236E8-E9F5-E641-9AC5-51237EA9A7D7}"/>
              </a:ext>
            </a:extLst>
          </p:cNvPr>
          <p:cNvSpPr>
            <a:spLocks noGrp="1"/>
          </p:cNvSpPr>
          <p:nvPr>
            <p:ph type="title"/>
          </p:nvPr>
        </p:nvSpPr>
        <p:spPr/>
        <p:txBody>
          <a:bodyPr/>
          <a:lstStyle/>
          <a:p>
            <a:r>
              <a:rPr lang="sv-SE" dirty="0"/>
              <a:t>Hur vi når framgång</a:t>
            </a:r>
          </a:p>
        </p:txBody>
      </p:sp>
      <p:pic>
        <p:nvPicPr>
          <p:cNvPr id="8" name="Platshållare för bild 13" descr="En bild som visar text, bärbar dator, person, arbetar&#10;&#10;Automatiskt genererad beskrivning">
            <a:extLst>
              <a:ext uri="{FF2B5EF4-FFF2-40B4-BE49-F238E27FC236}">
                <a16:creationId xmlns:a16="http://schemas.microsoft.com/office/drawing/2014/main" id="{29EBE312-B11A-A25D-96DF-F7B6391A561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36192"/>
          <a:stretch/>
        </p:blipFill>
        <p:spPr>
          <a:xfrm>
            <a:off x="6300788" y="0"/>
            <a:ext cx="2843212" cy="2376488"/>
          </a:xfrm>
        </p:spPr>
      </p:pic>
      <p:pic>
        <p:nvPicPr>
          <p:cNvPr id="9" name="Platshållare för bild 15" descr="En bild som visar mark, utomhus, himmel, person&#10;&#10;Automatiskt genererad beskrivning">
            <a:extLst>
              <a:ext uri="{FF2B5EF4-FFF2-40B4-BE49-F238E27FC236}">
                <a16:creationId xmlns:a16="http://schemas.microsoft.com/office/drawing/2014/main" id="{D54C15E0-9FCD-D879-AD1C-D2CB22AF0505}"/>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8136" r="18136"/>
          <a:stretch>
            <a:fillRect/>
          </a:stretch>
        </p:blipFill>
        <p:spPr>
          <a:xfrm>
            <a:off x="6300788" y="2493963"/>
            <a:ext cx="2843212" cy="2376487"/>
          </a:xfrm>
        </p:spPr>
      </p:pic>
    </p:spTree>
    <p:extLst>
      <p:ext uri="{BB962C8B-B14F-4D97-AF65-F5344CB8AC3E}">
        <p14:creationId xmlns:p14="http://schemas.microsoft.com/office/powerpoint/2010/main" val="429566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6BFC9A02-2C42-AC55-10FD-EDAA0B0A624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97125B19-5A11-9DAD-5AF5-905A617582C1}"/>
              </a:ext>
            </a:extLst>
          </p:cNvPr>
          <p:cNvSpPr>
            <a:spLocks noGrp="1"/>
          </p:cNvSpPr>
          <p:nvPr>
            <p:ph type="sldNum" sz="quarter" idx="12"/>
          </p:nvPr>
        </p:nvSpPr>
        <p:spPr/>
        <p:txBody>
          <a:bodyPr/>
          <a:lstStyle/>
          <a:p>
            <a:fld id="{1844E2AD-2CA4-4022-8F3B-D585D66E2E30}" type="slidenum">
              <a:rPr lang="sv-SE" smtClean="0"/>
              <a:pPr/>
              <a:t>25</a:t>
            </a:fld>
            <a:endParaRPr lang="sv-SE" dirty="0"/>
          </a:p>
        </p:txBody>
      </p:sp>
      <p:sp>
        <p:nvSpPr>
          <p:cNvPr id="6" name="Platshållare för text 5">
            <a:extLst>
              <a:ext uri="{FF2B5EF4-FFF2-40B4-BE49-F238E27FC236}">
                <a16:creationId xmlns:a16="http://schemas.microsoft.com/office/drawing/2014/main" id="{3441F03A-7E7C-FD88-80C5-D1C53C35876E}"/>
              </a:ext>
            </a:extLst>
          </p:cNvPr>
          <p:cNvSpPr>
            <a:spLocks noGrp="1"/>
          </p:cNvSpPr>
          <p:nvPr>
            <p:ph type="body" sz="quarter" idx="14"/>
          </p:nvPr>
        </p:nvSpPr>
        <p:spPr/>
        <p:txBody>
          <a:bodyPr/>
          <a:lstStyle/>
          <a:p>
            <a:pPr marL="0" indent="0" defTabSz="914400">
              <a:spcBef>
                <a:spcPts val="1000"/>
              </a:spcBef>
              <a:spcAft>
                <a:spcPts val="0"/>
              </a:spcAft>
              <a:buNone/>
              <a:defRPr/>
            </a:pPr>
            <a:r>
              <a:rPr lang="sv-SE" dirty="0"/>
              <a:t>Vägledning till stöd för etappmålen</a:t>
            </a:r>
            <a:endParaRPr lang="sv-SE" dirty="0">
              <a:cs typeface="Arial"/>
            </a:endParaRPr>
          </a:p>
          <a:p>
            <a:pPr marL="0" indent="0" defTabSz="914400">
              <a:spcBef>
                <a:spcPts val="1000"/>
              </a:spcBef>
              <a:spcAft>
                <a:spcPts val="0"/>
              </a:spcAft>
              <a:buNone/>
              <a:defRPr/>
            </a:pPr>
            <a:r>
              <a:rPr lang="sv-SE" dirty="0">
                <a:hlinkClick r:id="rId2"/>
              </a:rPr>
              <a:t>Hållbar dagvattenhantering (naturvardsverket.se)</a:t>
            </a:r>
            <a:endParaRPr lang="sv-SE" dirty="0"/>
          </a:p>
          <a:p>
            <a:pPr marL="0" lvl="0" indent="0" defTabSz="914400">
              <a:spcBef>
                <a:spcPts val="1000"/>
              </a:spcBef>
              <a:spcAft>
                <a:spcPts val="0"/>
              </a:spcAft>
              <a:buNone/>
              <a:defRPr/>
            </a:pPr>
            <a:endParaRPr lang="sv-SE" dirty="0">
              <a:cs typeface="Arial" panose="020B0604020202020204"/>
            </a:endParaRPr>
          </a:p>
          <a:p>
            <a:pPr marL="0" indent="0">
              <a:spcBef>
                <a:spcPts val="1000"/>
              </a:spcBef>
              <a:spcAft>
                <a:spcPts val="0"/>
              </a:spcAft>
              <a:buNone/>
            </a:pPr>
            <a:r>
              <a:rPr lang="sv-SE" dirty="0">
                <a:cs typeface="Arial" panose="020B0604020202020204"/>
              </a:rPr>
              <a:t>Generell information om dagvatten</a:t>
            </a:r>
            <a:br>
              <a:rPr lang="sv-SE" dirty="0">
                <a:cs typeface="Arial" panose="020B0604020202020204"/>
              </a:rPr>
            </a:br>
            <a:r>
              <a:rPr lang="sv-SE" dirty="0" err="1">
                <a:cs typeface="Arial" panose="020B0604020202020204"/>
                <a:hlinkClick r:id="rId3"/>
              </a:rPr>
              <a:t>Dagvatten</a:t>
            </a:r>
            <a:r>
              <a:rPr lang="sv-SE" dirty="0">
                <a:ea typeface="+mn-lt"/>
                <a:cs typeface="+mn-lt"/>
                <a:hlinkClick r:id="rId3"/>
              </a:rPr>
              <a:t> (naturvardsverket.se)</a:t>
            </a:r>
            <a:endParaRPr lang="sv-SE" dirty="0">
              <a:cs typeface="Arial" panose="020B0604020202020204"/>
            </a:endParaRPr>
          </a:p>
          <a:p>
            <a:pPr marL="0" indent="0">
              <a:buNone/>
            </a:pPr>
            <a:endParaRPr lang="sv-SE" dirty="0"/>
          </a:p>
        </p:txBody>
      </p:sp>
      <p:sp>
        <p:nvSpPr>
          <p:cNvPr id="7" name="Rubrik 6">
            <a:extLst>
              <a:ext uri="{FF2B5EF4-FFF2-40B4-BE49-F238E27FC236}">
                <a16:creationId xmlns:a16="http://schemas.microsoft.com/office/drawing/2014/main" id="{F308B74D-5008-5705-6F0E-DACEEB2D14D3}"/>
              </a:ext>
            </a:extLst>
          </p:cNvPr>
          <p:cNvSpPr>
            <a:spLocks noGrp="1"/>
          </p:cNvSpPr>
          <p:nvPr>
            <p:ph type="title"/>
          </p:nvPr>
        </p:nvSpPr>
        <p:spPr/>
        <p:txBody>
          <a:bodyPr/>
          <a:lstStyle/>
          <a:p>
            <a:r>
              <a:rPr lang="sv-SE" dirty="0"/>
              <a:t>Vägledning om hållbar dagvattenhantering</a:t>
            </a:r>
          </a:p>
        </p:txBody>
      </p:sp>
      <p:pic>
        <p:nvPicPr>
          <p:cNvPr id="8" name="Platshållare för bild 10">
            <a:extLst>
              <a:ext uri="{FF2B5EF4-FFF2-40B4-BE49-F238E27FC236}">
                <a16:creationId xmlns:a16="http://schemas.microsoft.com/office/drawing/2014/main" id="{BFE8D53F-AA2B-84BF-D541-6D5E18FD05A5}"/>
              </a:ext>
            </a:extLst>
          </p:cNvPr>
          <p:cNvPicPr>
            <a:picLocks noGrp="1" noChangeAspect="1"/>
          </p:cNvPicPr>
          <p:nvPr>
            <p:ph type="pic" sz="quarter" idx="13"/>
          </p:nvPr>
        </p:nvPicPr>
        <p:blipFill rotWithShape="1">
          <a:blip r:embed="rId4"/>
          <a:srcRect t="-381" r="16895" b="381"/>
          <a:stretch/>
        </p:blipFill>
        <p:spPr>
          <a:xfrm>
            <a:off x="6300788" y="0"/>
            <a:ext cx="2843212" cy="2376488"/>
          </a:xfrm>
          <a:prstGeom prst="rect">
            <a:avLst/>
          </a:prstGeom>
        </p:spPr>
      </p:pic>
      <p:pic>
        <p:nvPicPr>
          <p:cNvPr id="9" name="Platshållare för bild 18" descr="En bild som visar gräs, växt, fält, träd&#10;&#10;Automatiskt genererad beskrivning">
            <a:extLst>
              <a:ext uri="{FF2B5EF4-FFF2-40B4-BE49-F238E27FC236}">
                <a16:creationId xmlns:a16="http://schemas.microsoft.com/office/drawing/2014/main" id="{B4AE50BA-F659-7C44-70D9-E3197775A20D}"/>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8123" r="18123"/>
          <a:stretch>
            <a:fillRect/>
          </a:stretch>
        </p:blipFill>
        <p:spPr>
          <a:xfrm>
            <a:off x="6300788" y="2493963"/>
            <a:ext cx="2843212" cy="2376487"/>
          </a:xfrm>
        </p:spPr>
      </p:pic>
    </p:spTree>
    <p:extLst>
      <p:ext uri="{BB962C8B-B14F-4D97-AF65-F5344CB8AC3E}">
        <p14:creationId xmlns:p14="http://schemas.microsoft.com/office/powerpoint/2010/main" val="3063651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F26DACD-0620-A668-3135-F653BF211CA2}"/>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5" name="Platshållare för bildnummer 4">
            <a:extLst>
              <a:ext uri="{FF2B5EF4-FFF2-40B4-BE49-F238E27FC236}">
                <a16:creationId xmlns:a16="http://schemas.microsoft.com/office/drawing/2014/main" id="{A116F9A5-DD60-8E5B-47B8-4D10D7A7A22A}"/>
              </a:ext>
            </a:extLst>
          </p:cNvPr>
          <p:cNvSpPr>
            <a:spLocks noGrp="1"/>
          </p:cNvSpPr>
          <p:nvPr>
            <p:ph type="sldNum" sz="quarter" idx="12"/>
          </p:nvPr>
        </p:nvSpPr>
        <p:spPr/>
        <p:txBody>
          <a:bodyPr/>
          <a:lstStyle/>
          <a:p>
            <a:fld id="{1844E2AD-2CA4-4022-8F3B-D585D66E2E30}" type="slidenum">
              <a:rPr lang="sv-SE" smtClean="0"/>
              <a:pPr/>
              <a:t>26</a:t>
            </a:fld>
            <a:endParaRPr lang="sv-SE" dirty="0"/>
          </a:p>
        </p:txBody>
      </p:sp>
      <p:sp>
        <p:nvSpPr>
          <p:cNvPr id="6" name="Platshållare för text 5">
            <a:extLst>
              <a:ext uri="{FF2B5EF4-FFF2-40B4-BE49-F238E27FC236}">
                <a16:creationId xmlns:a16="http://schemas.microsoft.com/office/drawing/2014/main" id="{BE063FDD-BBC1-76E5-1B27-9319B9D81C73}"/>
              </a:ext>
            </a:extLst>
          </p:cNvPr>
          <p:cNvSpPr>
            <a:spLocks noGrp="1"/>
          </p:cNvSpPr>
          <p:nvPr>
            <p:ph type="body" sz="quarter" idx="14"/>
          </p:nvPr>
        </p:nvSpPr>
        <p:spPr>
          <a:xfrm>
            <a:off x="323528" y="915566"/>
            <a:ext cx="5832648" cy="3672408"/>
          </a:xfrm>
        </p:spPr>
        <p:txBody>
          <a:bodyPr/>
          <a:lstStyle/>
          <a:p>
            <a:pPr marL="0" indent="0" algn="ctr">
              <a:buNone/>
            </a:pPr>
            <a:r>
              <a:rPr lang="sv-SE" sz="3600" dirty="0">
                <a:solidFill>
                  <a:schemeClr val="accent2"/>
                </a:solidFill>
                <a:latin typeface="+mj-lt"/>
                <a:ea typeface="+mj-ea"/>
                <a:cs typeface="+mj-cs"/>
              </a:rPr>
              <a:t>Med hållbar dagvattenhantering kan vi förena samhällsbyggande med behovet av</a:t>
            </a:r>
            <a:br>
              <a:rPr lang="sv-SE" sz="3600" dirty="0">
                <a:solidFill>
                  <a:schemeClr val="accent2"/>
                </a:solidFill>
                <a:latin typeface="+mj-lt"/>
                <a:ea typeface="+mj-ea"/>
                <a:cs typeface="+mj-cs"/>
              </a:rPr>
            </a:br>
            <a:r>
              <a:rPr lang="sv-SE" sz="3600" dirty="0">
                <a:solidFill>
                  <a:schemeClr val="accent2"/>
                </a:solidFill>
                <a:latin typeface="+mj-lt"/>
                <a:ea typeface="+mj-ea"/>
                <a:cs typeface="+mj-cs"/>
              </a:rPr>
              <a:t>klimatanpassning</a:t>
            </a:r>
            <a:br>
              <a:rPr lang="sv-SE" sz="3600" dirty="0">
                <a:solidFill>
                  <a:schemeClr val="accent2"/>
                </a:solidFill>
                <a:latin typeface="+mj-lt"/>
                <a:ea typeface="+mj-ea"/>
                <a:cs typeface="+mj-cs"/>
              </a:rPr>
            </a:br>
            <a:r>
              <a:rPr lang="sv-SE" sz="3600" dirty="0">
                <a:solidFill>
                  <a:schemeClr val="accent2"/>
                </a:solidFill>
                <a:latin typeface="+mj-lt"/>
                <a:ea typeface="+mj-ea"/>
                <a:cs typeface="+mj-cs"/>
              </a:rPr>
              <a:t>och friska vatten</a:t>
            </a:r>
            <a:br>
              <a:rPr lang="sv-SE" dirty="0"/>
            </a:br>
            <a:endParaRPr lang="sv-SE" dirty="0"/>
          </a:p>
        </p:txBody>
      </p:sp>
      <p:pic>
        <p:nvPicPr>
          <p:cNvPr id="8" name="Platshållare för bild 16" descr="En bild som visar text, trädgård, hotell&#10;&#10;Automatiskt genererad beskrivning">
            <a:extLst>
              <a:ext uri="{FF2B5EF4-FFF2-40B4-BE49-F238E27FC236}">
                <a16:creationId xmlns:a16="http://schemas.microsoft.com/office/drawing/2014/main" id="{2D3F833A-2294-1DE0-4852-6CFBEEC9D31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138" r="18138"/>
          <a:stretch>
            <a:fillRect/>
          </a:stretch>
        </p:blipFill>
        <p:spPr>
          <a:xfrm>
            <a:off x="6300788" y="0"/>
            <a:ext cx="2843212" cy="2376488"/>
          </a:xfrm>
        </p:spPr>
      </p:pic>
      <p:pic>
        <p:nvPicPr>
          <p:cNvPr id="9" name="Platshållare för bild 14" descr="En bild som visar himmel, utomhus, person, vatten&#10;&#10;Automatiskt genererad beskrivning">
            <a:extLst>
              <a:ext uri="{FF2B5EF4-FFF2-40B4-BE49-F238E27FC236}">
                <a16:creationId xmlns:a16="http://schemas.microsoft.com/office/drawing/2014/main" id="{432412C1-18A4-A2B7-C160-B50951AE7F58}"/>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30863" t="33" r="5027" b="-33"/>
          <a:stretch/>
        </p:blipFill>
        <p:spPr>
          <a:xfrm>
            <a:off x="6300788" y="2493963"/>
            <a:ext cx="2843212" cy="2376487"/>
          </a:xfrm>
          <a:prstGeom prst="rect">
            <a:avLst/>
          </a:prstGeom>
          <a:solidFill>
            <a:schemeClr val="bg2">
              <a:lumMod val="95000"/>
              <a:alpha val="85000"/>
            </a:schemeClr>
          </a:solidFill>
        </p:spPr>
      </p:pic>
    </p:spTree>
    <p:extLst>
      <p:ext uri="{BB962C8B-B14F-4D97-AF65-F5344CB8AC3E}">
        <p14:creationId xmlns:p14="http://schemas.microsoft.com/office/powerpoint/2010/main" val="413391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B3C50E05-5FBE-E075-5A73-33336298BE81}"/>
              </a:ext>
            </a:extLst>
          </p:cNvPr>
          <p:cNvSpPr>
            <a:spLocks noGrp="1"/>
          </p:cNvSpPr>
          <p:nvPr>
            <p:ph type="pic" sz="quarter" idx="13"/>
          </p:nvPr>
        </p:nvSpPr>
        <p:spPr/>
      </p:sp>
      <p:sp>
        <p:nvSpPr>
          <p:cNvPr id="3" name="Platshållare för bildnummer 2">
            <a:extLst>
              <a:ext uri="{FF2B5EF4-FFF2-40B4-BE49-F238E27FC236}">
                <a16:creationId xmlns:a16="http://schemas.microsoft.com/office/drawing/2014/main" id="{ADA58512-6862-384A-845A-0F4D16D6054A}"/>
              </a:ext>
            </a:extLst>
          </p:cNvPr>
          <p:cNvSpPr>
            <a:spLocks noGrp="1"/>
          </p:cNvSpPr>
          <p:nvPr>
            <p:ph type="sldNum" sz="quarter" idx="12"/>
          </p:nvPr>
        </p:nvSpPr>
        <p:spPr/>
        <p:txBody>
          <a:bodyPr/>
          <a:lstStyle/>
          <a:p>
            <a:fld id="{1844E2AD-2CA4-4022-8F3B-D585D66E2E30}" type="slidenum">
              <a:rPr lang="sv-SE" smtClean="0"/>
              <a:pPr/>
              <a:t>27</a:t>
            </a:fld>
            <a:endParaRPr lang="sv-SE" dirty="0"/>
          </a:p>
        </p:txBody>
      </p:sp>
      <p:sp>
        <p:nvSpPr>
          <p:cNvPr id="7" name="Platshållare för text 6">
            <a:extLst>
              <a:ext uri="{FF2B5EF4-FFF2-40B4-BE49-F238E27FC236}">
                <a16:creationId xmlns:a16="http://schemas.microsoft.com/office/drawing/2014/main" id="{3742A86C-6DB4-EC52-317B-C91C6B842252}"/>
              </a:ext>
            </a:extLst>
          </p:cNvPr>
          <p:cNvSpPr>
            <a:spLocks noGrp="1"/>
          </p:cNvSpPr>
          <p:nvPr>
            <p:ph type="body" sz="quarter" idx="14"/>
          </p:nvPr>
        </p:nvSpPr>
        <p:spPr/>
        <p:txBody>
          <a:bodyPr/>
          <a:lstStyle/>
          <a:p>
            <a:pPr marL="0" indent="0">
              <a:lnSpc>
                <a:spcPts val="3960"/>
              </a:lnSpc>
              <a:spcBef>
                <a:spcPct val="0"/>
              </a:spcBef>
              <a:buNone/>
            </a:pPr>
            <a:r>
              <a:rPr lang="sv-SE" sz="3600" dirty="0">
                <a:solidFill>
                  <a:schemeClr val="accent2"/>
                </a:solidFill>
                <a:latin typeface="+mj-lt"/>
                <a:ea typeface="+mj-ea"/>
                <a:cs typeface="+mj-cs"/>
              </a:rPr>
              <a:t>Egen slutsats och bild</a:t>
            </a:r>
          </a:p>
        </p:txBody>
      </p:sp>
    </p:spTree>
    <p:extLst>
      <p:ext uri="{BB962C8B-B14F-4D97-AF65-F5344CB8AC3E}">
        <p14:creationId xmlns:p14="http://schemas.microsoft.com/office/powerpoint/2010/main" val="292158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C086235-CFD7-C348-BA49-60AB4592193C}"/>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C953B614-6C8E-D542-934C-5194512F6F9D}"/>
              </a:ext>
            </a:extLst>
          </p:cNvPr>
          <p:cNvSpPr>
            <a:spLocks noGrp="1"/>
          </p:cNvSpPr>
          <p:nvPr>
            <p:ph type="sldNum" sz="quarter" idx="12"/>
          </p:nvPr>
        </p:nvSpPr>
        <p:spPr/>
        <p:txBody>
          <a:bodyPr/>
          <a:lstStyle/>
          <a:p>
            <a:fld id="{1844E2AD-2CA4-4022-8F3B-D585D66E2E30}" type="slidenum">
              <a:rPr lang="sv-SE" smtClean="0"/>
              <a:pPr/>
              <a:t>3</a:t>
            </a:fld>
            <a:endParaRPr lang="sv-SE" dirty="0"/>
          </a:p>
        </p:txBody>
      </p:sp>
      <p:sp>
        <p:nvSpPr>
          <p:cNvPr id="12" name="Platshållare för text 11">
            <a:extLst>
              <a:ext uri="{FF2B5EF4-FFF2-40B4-BE49-F238E27FC236}">
                <a16:creationId xmlns:a16="http://schemas.microsoft.com/office/drawing/2014/main" id="{0A01A502-803B-E649-9486-2A7C687983AD}"/>
              </a:ext>
            </a:extLst>
          </p:cNvPr>
          <p:cNvSpPr>
            <a:spLocks noGrp="1"/>
          </p:cNvSpPr>
          <p:nvPr>
            <p:ph type="body" sz="quarter" idx="14"/>
          </p:nvPr>
        </p:nvSpPr>
        <p:spPr/>
        <p:txBody>
          <a:bodyPr/>
          <a:lstStyle/>
          <a:p>
            <a:pPr marL="0" lvl="0" indent="0">
              <a:buNone/>
            </a:pPr>
            <a:r>
              <a:rPr lang="sv-SE" sz="1600" dirty="0"/>
              <a:t>Regeringen har beslutat om två etappmål:</a:t>
            </a:r>
          </a:p>
          <a:p>
            <a:pPr marL="0" lvl="0" indent="0">
              <a:buNone/>
            </a:pPr>
            <a:endParaRPr lang="sv-SE" sz="1600" dirty="0"/>
          </a:p>
          <a:p>
            <a:r>
              <a:rPr lang="sv-SE" sz="1600" dirty="0"/>
              <a:t>Alla kommuner har senast 2023 integrerat en hållbar dagvattenhantering i planläggning av ny bebyggelse eller vid påtagliga ändringar av befintlig bebyggelse.</a:t>
            </a:r>
          </a:p>
          <a:p>
            <a:pPr marL="0" indent="0">
              <a:buNone/>
            </a:pPr>
            <a:r>
              <a:rPr lang="sv-SE" sz="1600" dirty="0"/>
              <a:t> </a:t>
            </a:r>
          </a:p>
          <a:p>
            <a:pPr lvl="0"/>
            <a:r>
              <a:rPr lang="sv-SE" sz="1600" dirty="0"/>
              <a:t>De kommuner där det finns risk för betydande påverkan av dagvatten på mark, vatten och den fysiska miljön i befintlig bebyggelse, har senast 2025 genomfört en kartläggning och tagit fram handlingsplaner för en hållbar dagvattenhantering samt påbörjat genomförandet av planerna.</a:t>
            </a:r>
          </a:p>
          <a:p>
            <a:endParaRPr lang="sv-SE" dirty="0"/>
          </a:p>
        </p:txBody>
      </p:sp>
      <p:sp>
        <p:nvSpPr>
          <p:cNvPr id="10" name="Rubrik 9">
            <a:extLst>
              <a:ext uri="{FF2B5EF4-FFF2-40B4-BE49-F238E27FC236}">
                <a16:creationId xmlns:a16="http://schemas.microsoft.com/office/drawing/2014/main" id="{8412067D-8539-3E41-B06C-D04C2BCAE7D0}"/>
              </a:ext>
            </a:extLst>
          </p:cNvPr>
          <p:cNvSpPr>
            <a:spLocks noGrp="1"/>
          </p:cNvSpPr>
          <p:nvPr>
            <p:ph type="title"/>
          </p:nvPr>
        </p:nvSpPr>
        <p:spPr/>
        <p:txBody>
          <a:bodyPr/>
          <a:lstStyle/>
          <a:p>
            <a:r>
              <a:rPr lang="sv-SE" dirty="0"/>
              <a:t>Etappmål om hållbar dagvattenhantering</a:t>
            </a:r>
          </a:p>
        </p:txBody>
      </p:sp>
      <p:pic>
        <p:nvPicPr>
          <p:cNvPr id="5" name="Platshållare för bild 8" descr="En bild som visar gräs, utomhus, blomma, flerfamiljshus&#10;&#10;Automatiskt genererad beskrivning">
            <a:extLst>
              <a:ext uri="{FF2B5EF4-FFF2-40B4-BE49-F238E27FC236}">
                <a16:creationId xmlns:a16="http://schemas.microsoft.com/office/drawing/2014/main" id="{E1E05091-8FC3-CA6D-446F-F28F32739E2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0" b="70"/>
          <a:stretch>
            <a:fillRect/>
          </a:stretch>
        </p:blipFill>
        <p:spPr>
          <a:xfrm>
            <a:off x="6300788" y="0"/>
            <a:ext cx="2847975" cy="4868863"/>
          </a:xfrm>
        </p:spPr>
      </p:pic>
    </p:spTree>
    <p:extLst>
      <p:ext uri="{BB962C8B-B14F-4D97-AF65-F5344CB8AC3E}">
        <p14:creationId xmlns:p14="http://schemas.microsoft.com/office/powerpoint/2010/main" val="88322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4977339-EA55-1927-41B4-B700C271DE8F}"/>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0C2041C-AEA3-FD71-27A1-1DB9003398C4}"/>
              </a:ext>
            </a:extLst>
          </p:cNvPr>
          <p:cNvSpPr>
            <a:spLocks noGrp="1"/>
          </p:cNvSpPr>
          <p:nvPr>
            <p:ph type="sldNum" sz="quarter" idx="12"/>
          </p:nvPr>
        </p:nvSpPr>
        <p:spPr/>
        <p:txBody>
          <a:bodyPr/>
          <a:lstStyle/>
          <a:p>
            <a:fld id="{1844E2AD-2CA4-4022-8F3B-D585D66E2E30}" type="slidenum">
              <a:rPr lang="sv-SE" smtClean="0"/>
              <a:pPr/>
              <a:t>4</a:t>
            </a:fld>
            <a:endParaRPr lang="sv-SE" dirty="0"/>
          </a:p>
        </p:txBody>
      </p:sp>
      <p:sp>
        <p:nvSpPr>
          <p:cNvPr id="5" name="Platshållare för text 4">
            <a:extLst>
              <a:ext uri="{FF2B5EF4-FFF2-40B4-BE49-F238E27FC236}">
                <a16:creationId xmlns:a16="http://schemas.microsoft.com/office/drawing/2014/main" id="{5B678173-1848-CDBA-89C0-0713266CA5B9}"/>
              </a:ext>
            </a:extLst>
          </p:cNvPr>
          <p:cNvSpPr>
            <a:spLocks noGrp="1"/>
          </p:cNvSpPr>
          <p:nvPr>
            <p:ph type="body" sz="quarter" idx="14"/>
          </p:nvPr>
        </p:nvSpPr>
        <p:spPr/>
        <p:txBody>
          <a:bodyPr/>
          <a:lstStyle/>
          <a:p>
            <a:pPr marL="0" indent="0">
              <a:buNone/>
            </a:pPr>
            <a:r>
              <a:rPr lang="sv-SE" dirty="0"/>
              <a:t>Dagvatten avser tillfälliga flöden av:</a:t>
            </a:r>
          </a:p>
          <a:p>
            <a:pPr marL="0" indent="0">
              <a:buNone/>
            </a:pPr>
            <a:endParaRPr lang="sv-SE" dirty="0"/>
          </a:p>
          <a:p>
            <a:pPr>
              <a:buFontTx/>
              <a:buChar char="-"/>
            </a:pPr>
            <a:r>
              <a:rPr lang="sv-SE" dirty="0"/>
              <a:t>Regnvatten</a:t>
            </a:r>
          </a:p>
          <a:p>
            <a:pPr>
              <a:buFontTx/>
              <a:buChar char="-"/>
            </a:pPr>
            <a:r>
              <a:rPr lang="sv-SE" dirty="0"/>
              <a:t>Smältvatten</a:t>
            </a:r>
          </a:p>
          <a:p>
            <a:pPr>
              <a:buFontTx/>
              <a:buChar char="-"/>
            </a:pPr>
            <a:r>
              <a:rPr lang="sv-SE" dirty="0"/>
              <a:t>Spolvatten  </a:t>
            </a:r>
          </a:p>
          <a:p>
            <a:pPr>
              <a:buFontTx/>
              <a:buChar char="-"/>
            </a:pPr>
            <a:r>
              <a:rPr lang="sv-SE" dirty="0"/>
              <a:t>Framträngande grundvatten </a:t>
            </a:r>
          </a:p>
          <a:p>
            <a:pPr>
              <a:buFontTx/>
              <a:buChar char="-"/>
            </a:pPr>
            <a:endParaRPr lang="sv-SE" dirty="0"/>
          </a:p>
          <a:p>
            <a:pPr marL="0" indent="0">
              <a:buNone/>
            </a:pPr>
            <a:r>
              <a:rPr lang="sv-SE" dirty="0"/>
              <a:t>Skyfall är ett dagvatten i bemärkelsen vatten som avrinner på ytan till följd av nederbörd. </a:t>
            </a:r>
          </a:p>
          <a:p>
            <a:pPr marL="0" indent="0">
              <a:buNone/>
            </a:pPr>
            <a:endParaRPr lang="sv-SE" dirty="0"/>
          </a:p>
        </p:txBody>
      </p:sp>
      <p:sp>
        <p:nvSpPr>
          <p:cNvPr id="6" name="Rubrik 5">
            <a:extLst>
              <a:ext uri="{FF2B5EF4-FFF2-40B4-BE49-F238E27FC236}">
                <a16:creationId xmlns:a16="http://schemas.microsoft.com/office/drawing/2014/main" id="{F0FE92D8-1C6D-C523-3B62-0D96315B8408}"/>
              </a:ext>
            </a:extLst>
          </p:cNvPr>
          <p:cNvSpPr>
            <a:spLocks noGrp="1"/>
          </p:cNvSpPr>
          <p:nvPr>
            <p:ph type="title"/>
          </p:nvPr>
        </p:nvSpPr>
        <p:spPr/>
        <p:txBody>
          <a:bodyPr/>
          <a:lstStyle/>
          <a:p>
            <a:r>
              <a:rPr lang="sv-SE" dirty="0"/>
              <a:t>Vad är dagvatten?</a:t>
            </a:r>
          </a:p>
        </p:txBody>
      </p:sp>
      <p:pic>
        <p:nvPicPr>
          <p:cNvPr id="7" name="Platshållare för bild 15" descr="En bild som visar person, skidåkning&#10;&#10;Automatiskt genererad beskrivning">
            <a:extLst>
              <a:ext uri="{FF2B5EF4-FFF2-40B4-BE49-F238E27FC236}">
                <a16:creationId xmlns:a16="http://schemas.microsoft.com/office/drawing/2014/main" id="{E7B623B5-AB26-89B1-1E3F-870F9DE4000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9" b="109"/>
          <a:stretch>
            <a:fillRect/>
          </a:stretch>
        </p:blipFill>
        <p:spPr>
          <a:xfrm>
            <a:off x="6300788" y="0"/>
            <a:ext cx="2847975" cy="4868863"/>
          </a:xfrm>
        </p:spPr>
      </p:pic>
    </p:spTree>
    <p:extLst>
      <p:ext uri="{BB962C8B-B14F-4D97-AF65-F5344CB8AC3E}">
        <p14:creationId xmlns:p14="http://schemas.microsoft.com/office/powerpoint/2010/main" val="371490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13B0167-1146-7142-9883-12D2AA18DF20}"/>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63F4E7B1-1828-A144-A59E-2BFA192A54E9}"/>
              </a:ext>
            </a:extLst>
          </p:cNvPr>
          <p:cNvSpPr>
            <a:spLocks noGrp="1"/>
          </p:cNvSpPr>
          <p:nvPr>
            <p:ph type="sldNum" sz="quarter" idx="12"/>
          </p:nvPr>
        </p:nvSpPr>
        <p:spPr/>
        <p:txBody>
          <a:bodyPr/>
          <a:lstStyle/>
          <a:p>
            <a:fld id="{1844E2AD-2CA4-4022-8F3B-D585D66E2E30}" type="slidenum">
              <a:rPr lang="sv-SE" smtClean="0"/>
              <a:pPr/>
              <a:t>5</a:t>
            </a:fld>
            <a:endParaRPr lang="sv-SE" dirty="0"/>
          </a:p>
        </p:txBody>
      </p:sp>
      <p:sp>
        <p:nvSpPr>
          <p:cNvPr id="5" name="Rubrik 4">
            <a:extLst>
              <a:ext uri="{FF2B5EF4-FFF2-40B4-BE49-F238E27FC236}">
                <a16:creationId xmlns:a16="http://schemas.microsoft.com/office/drawing/2014/main" id="{AC48D3C2-F9E9-2141-9B26-63BCF9922EA8}"/>
              </a:ext>
            </a:extLst>
          </p:cNvPr>
          <p:cNvSpPr>
            <a:spLocks noGrp="1"/>
          </p:cNvSpPr>
          <p:nvPr>
            <p:ph type="ctrTitle"/>
          </p:nvPr>
        </p:nvSpPr>
        <p:spPr>
          <a:xfrm>
            <a:off x="1143000" y="1275606"/>
            <a:ext cx="6858000" cy="1790700"/>
          </a:xfrm>
        </p:spPr>
        <p:txBody>
          <a:bodyPr anchor="ctr"/>
          <a:lstStyle/>
          <a:p>
            <a:r>
              <a:rPr lang="sv-SE" dirty="0"/>
              <a:t>Utmaningar med dagvatten</a:t>
            </a:r>
          </a:p>
        </p:txBody>
      </p:sp>
    </p:spTree>
    <p:extLst>
      <p:ext uri="{BB962C8B-B14F-4D97-AF65-F5344CB8AC3E}">
        <p14:creationId xmlns:p14="http://schemas.microsoft.com/office/powerpoint/2010/main" val="7823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678C07F2-7E9D-46B7-5FE9-B94B09C0C286}"/>
              </a:ext>
            </a:extLst>
          </p:cNvPr>
          <p:cNvSpPr>
            <a:spLocks noGrp="1"/>
          </p:cNvSpPr>
          <p:nvPr>
            <p:ph type="title"/>
          </p:nvPr>
        </p:nvSpPr>
        <p:spPr>
          <a:xfrm>
            <a:off x="323528" y="267493"/>
            <a:ext cx="8568952" cy="1113173"/>
          </a:xfrm>
        </p:spPr>
        <p:txBody>
          <a:bodyPr/>
          <a:lstStyle/>
          <a:p>
            <a:r>
              <a:rPr lang="sv-SE" sz="1800" dirty="0"/>
              <a:t>Vad är problemet?</a:t>
            </a:r>
            <a:br>
              <a:rPr lang="sv-SE" dirty="0"/>
            </a:br>
            <a:r>
              <a:rPr lang="sv-SE" sz="3600" dirty="0"/>
              <a:t>Flöden och volymer</a:t>
            </a:r>
            <a:br>
              <a:rPr lang="sv-SE" sz="3600" dirty="0"/>
            </a:br>
            <a:endParaRPr lang="sv-SE" dirty="0"/>
          </a:p>
        </p:txBody>
      </p:sp>
      <p:sp>
        <p:nvSpPr>
          <p:cNvPr id="2" name="Platshållare för sidfot 1">
            <a:extLst>
              <a:ext uri="{FF2B5EF4-FFF2-40B4-BE49-F238E27FC236}">
                <a16:creationId xmlns:a16="http://schemas.microsoft.com/office/drawing/2014/main" id="{5428322C-4277-EBF8-38FA-A729AD0E5FF6}"/>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A4B1A877-40C8-C507-00E5-375A6BE8EF7E}"/>
              </a:ext>
            </a:extLst>
          </p:cNvPr>
          <p:cNvSpPr>
            <a:spLocks noGrp="1"/>
          </p:cNvSpPr>
          <p:nvPr>
            <p:ph type="sldNum" sz="quarter" idx="12"/>
          </p:nvPr>
        </p:nvSpPr>
        <p:spPr/>
        <p:txBody>
          <a:bodyPr/>
          <a:lstStyle/>
          <a:p>
            <a:fld id="{1844E2AD-2CA4-4022-8F3B-D585D66E2E30}" type="slidenum">
              <a:rPr lang="sv-SE" smtClean="0"/>
              <a:pPr/>
              <a:t>6</a:t>
            </a:fld>
            <a:endParaRPr lang="sv-SE" dirty="0"/>
          </a:p>
        </p:txBody>
      </p:sp>
      <p:pic>
        <p:nvPicPr>
          <p:cNvPr id="8" name="Platshållare för innehåll 14" descr="En bild som visar person, skidåkning&#10;&#10;Automatiskt genererad beskrivning">
            <a:extLst>
              <a:ext uri="{FF2B5EF4-FFF2-40B4-BE49-F238E27FC236}">
                <a16:creationId xmlns:a16="http://schemas.microsoft.com/office/drawing/2014/main" id="{B42652DB-54F3-D499-3E30-F60DB128B79F}"/>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val="0"/>
              </a:ext>
            </a:extLst>
          </a:blip>
          <a:srcRect t="9640" b="18614"/>
          <a:stretch/>
        </p:blipFill>
        <p:spPr>
          <a:xfrm>
            <a:off x="1269206" y="1496919"/>
            <a:ext cx="2286000" cy="2810061"/>
          </a:xfrm>
          <a:prstGeom prst="rect">
            <a:avLst/>
          </a:prstGeom>
        </p:spPr>
      </p:pic>
      <p:pic>
        <p:nvPicPr>
          <p:cNvPr id="9" name="Platshållare för innehåll 17" descr="En bild som visar utomhus, träd, mark, jord&#10;&#10;Automatiskt genererad beskrivning">
            <a:extLst>
              <a:ext uri="{FF2B5EF4-FFF2-40B4-BE49-F238E27FC236}">
                <a16:creationId xmlns:a16="http://schemas.microsoft.com/office/drawing/2014/main" id="{94C5F397-E70A-469D-79DB-05D61674B9D9}"/>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716463" y="1789395"/>
            <a:ext cx="4176712" cy="2225109"/>
          </a:xfrm>
          <a:prstGeom prst="rect">
            <a:avLst/>
          </a:prstGeom>
        </p:spPr>
      </p:pic>
      <p:sp>
        <p:nvSpPr>
          <p:cNvPr id="10" name="Rektangel 9">
            <a:extLst>
              <a:ext uri="{FF2B5EF4-FFF2-40B4-BE49-F238E27FC236}">
                <a16:creationId xmlns:a16="http://schemas.microsoft.com/office/drawing/2014/main" id="{7C972056-7232-2A58-CE85-1639D4AE215D}"/>
              </a:ext>
            </a:extLst>
          </p:cNvPr>
          <p:cNvSpPr/>
          <p:nvPr/>
        </p:nvSpPr>
        <p:spPr>
          <a:xfrm>
            <a:off x="1979712" y="4384142"/>
            <a:ext cx="736099" cy="369332"/>
          </a:xfrm>
          <a:prstGeom prst="rect">
            <a:avLst/>
          </a:prstGeom>
        </p:spPr>
        <p:txBody>
          <a:bodyPr wrap="none">
            <a:spAutoFit/>
          </a:bodyPr>
          <a:lstStyle/>
          <a:p>
            <a:r>
              <a:rPr lang="sv-SE" dirty="0"/>
              <a:t>Regn</a:t>
            </a:r>
          </a:p>
        </p:txBody>
      </p:sp>
      <p:sp>
        <p:nvSpPr>
          <p:cNvPr id="11" name="Rektangel 10">
            <a:extLst>
              <a:ext uri="{FF2B5EF4-FFF2-40B4-BE49-F238E27FC236}">
                <a16:creationId xmlns:a16="http://schemas.microsoft.com/office/drawing/2014/main" id="{831C4CF3-9D2D-D91A-C9C1-AD5D17D81D9F}"/>
              </a:ext>
            </a:extLst>
          </p:cNvPr>
          <p:cNvSpPr/>
          <p:nvPr/>
        </p:nvSpPr>
        <p:spPr>
          <a:xfrm>
            <a:off x="6428191" y="4384142"/>
            <a:ext cx="864339" cy="369332"/>
          </a:xfrm>
          <a:prstGeom prst="rect">
            <a:avLst/>
          </a:prstGeom>
        </p:spPr>
        <p:txBody>
          <a:bodyPr wrap="none">
            <a:spAutoFit/>
          </a:bodyPr>
          <a:lstStyle/>
          <a:p>
            <a:r>
              <a:rPr lang="sv-SE" dirty="0"/>
              <a:t>Skyfall</a:t>
            </a:r>
          </a:p>
        </p:txBody>
      </p:sp>
    </p:spTree>
    <p:extLst>
      <p:ext uri="{BB962C8B-B14F-4D97-AF65-F5344CB8AC3E}">
        <p14:creationId xmlns:p14="http://schemas.microsoft.com/office/powerpoint/2010/main" val="110589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7</a:t>
            </a:fld>
            <a:endParaRPr lang="sv-SE" dirty="0"/>
          </a:p>
        </p:txBody>
      </p:sp>
      <p:sp>
        <p:nvSpPr>
          <p:cNvPr id="6" name="Platshållare för text 5">
            <a:extLst>
              <a:ext uri="{FF2B5EF4-FFF2-40B4-BE49-F238E27FC236}">
                <a16:creationId xmlns:a16="http://schemas.microsoft.com/office/drawing/2014/main" id="{908A3B5A-F571-9E48-B445-B0E73AD6CDD9}"/>
              </a:ext>
            </a:extLst>
          </p:cNvPr>
          <p:cNvSpPr>
            <a:spLocks noGrp="1"/>
          </p:cNvSpPr>
          <p:nvPr>
            <p:ph type="body" sz="quarter" idx="14"/>
          </p:nvPr>
        </p:nvSpPr>
        <p:spPr/>
        <p:txBody>
          <a:bodyPr/>
          <a:lstStyle/>
          <a:p>
            <a:pPr marL="285750" lvl="0" indent="-285750" defTabSz="914400">
              <a:spcBef>
                <a:spcPts val="1000"/>
              </a:spcBef>
              <a:spcAft>
                <a:spcPts val="0"/>
              </a:spcAft>
              <a:defRPr/>
            </a:pPr>
            <a:r>
              <a:rPr lang="sv-SE" sz="1600" dirty="0"/>
              <a:t>Dagvatten är en spridningsväg för föroreningar till recipienter.</a:t>
            </a:r>
          </a:p>
          <a:p>
            <a:pPr marL="285750" lvl="0" indent="-285750" defTabSz="914400">
              <a:spcBef>
                <a:spcPts val="1000"/>
              </a:spcBef>
              <a:spcAft>
                <a:spcPts val="0"/>
              </a:spcAft>
              <a:defRPr/>
            </a:pPr>
            <a:r>
              <a:rPr lang="sv-SE" sz="1600" dirty="0"/>
              <a:t>Markanvändning och aktiviteter styr föroreningsinnehållet.</a:t>
            </a:r>
          </a:p>
          <a:p>
            <a:pPr marL="285750" lvl="0" indent="-285750" defTabSz="914400">
              <a:spcBef>
                <a:spcPts val="1000"/>
              </a:spcBef>
              <a:spcAft>
                <a:spcPts val="0"/>
              </a:spcAft>
              <a:defRPr/>
            </a:pPr>
            <a:r>
              <a:rPr lang="sv-SE" sz="1600" dirty="0"/>
              <a:t>Ex på föroreningar och konsekvenser:</a:t>
            </a:r>
          </a:p>
          <a:p>
            <a:pPr marL="499950" indent="-285750">
              <a:spcBef>
                <a:spcPts val="500"/>
              </a:spcBef>
              <a:spcAft>
                <a:spcPts val="0"/>
              </a:spcAft>
              <a:buFontTx/>
              <a:buChar char="-"/>
              <a:defRPr/>
            </a:pPr>
            <a:r>
              <a:rPr lang="sv-SE" sz="1600" dirty="0"/>
              <a:t>Partiklar, tungmetaller och mikroplaster kan bidra till grumlighet och diverse toxiska effekter. </a:t>
            </a:r>
          </a:p>
          <a:p>
            <a:pPr marL="499950" indent="-285750">
              <a:spcBef>
                <a:spcPts val="500"/>
              </a:spcBef>
              <a:spcAft>
                <a:spcPts val="0"/>
              </a:spcAft>
              <a:buFontTx/>
              <a:buChar char="-"/>
              <a:defRPr/>
            </a:pPr>
            <a:r>
              <a:rPr lang="sv-SE" sz="1600" dirty="0"/>
              <a:t>Miljögifter kan vara cancerogena, hormonstörande och akuttoxiska. </a:t>
            </a:r>
          </a:p>
          <a:p>
            <a:pPr marL="499950" indent="-285750">
              <a:spcBef>
                <a:spcPts val="500"/>
              </a:spcBef>
              <a:spcAft>
                <a:spcPts val="0"/>
              </a:spcAft>
              <a:buFontTx/>
              <a:buChar char="-"/>
              <a:defRPr/>
            </a:pPr>
            <a:r>
              <a:rPr lang="sv-SE" sz="1600" dirty="0"/>
              <a:t>Näringsämnen kan bidra till övergödning.</a:t>
            </a:r>
          </a:p>
          <a:p>
            <a:endParaRPr lang="sv-SE" dirty="0"/>
          </a:p>
        </p:txBody>
      </p:sp>
      <p:sp>
        <p:nvSpPr>
          <p:cNvPr id="4" name="Rubrik 3">
            <a:extLst>
              <a:ext uri="{FF2B5EF4-FFF2-40B4-BE49-F238E27FC236}">
                <a16:creationId xmlns:a16="http://schemas.microsoft.com/office/drawing/2014/main" id="{AE9C7413-22FB-AD41-ABF2-319108875388}"/>
              </a:ext>
            </a:extLst>
          </p:cNvPr>
          <p:cNvSpPr>
            <a:spLocks noGrp="1"/>
          </p:cNvSpPr>
          <p:nvPr>
            <p:ph type="title"/>
          </p:nvPr>
        </p:nvSpPr>
        <p:spPr/>
        <p:txBody>
          <a:bodyPr/>
          <a:lstStyle/>
          <a:p>
            <a:r>
              <a:rPr lang="sv-SE" sz="1800" dirty="0"/>
              <a:t>Vad är problemet?</a:t>
            </a:r>
            <a:br>
              <a:rPr lang="sv-SE" dirty="0"/>
            </a:br>
            <a:r>
              <a:rPr lang="sv-SE" dirty="0"/>
              <a:t>Föroreningar</a:t>
            </a:r>
          </a:p>
        </p:txBody>
      </p:sp>
      <p:pic>
        <p:nvPicPr>
          <p:cNvPr id="8" name="Platshållare för bild 14" descr="En bild som visar himmel, utomhus, ljus, elledning&#10;&#10;Automatiskt genererad beskrivning">
            <a:extLst>
              <a:ext uri="{FF2B5EF4-FFF2-40B4-BE49-F238E27FC236}">
                <a16:creationId xmlns:a16="http://schemas.microsoft.com/office/drawing/2014/main" id="{35BA2857-4690-8A76-8CF9-6AA5F668B33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8133" r="18133"/>
          <a:stretch>
            <a:fillRect/>
          </a:stretch>
        </p:blipFill>
        <p:spPr>
          <a:xfrm>
            <a:off x="6300788" y="0"/>
            <a:ext cx="2843212" cy="2376488"/>
          </a:xfrm>
        </p:spPr>
      </p:pic>
      <p:pic>
        <p:nvPicPr>
          <p:cNvPr id="9" name="Platshållare för bild 6" descr="En bild som visar text, väg, utomhus, gata&#10;&#10;Automatiskt genererad beskrivning">
            <a:extLst>
              <a:ext uri="{FF2B5EF4-FFF2-40B4-BE49-F238E27FC236}">
                <a16:creationId xmlns:a16="http://schemas.microsoft.com/office/drawing/2014/main" id="{346CBED8-1F1C-BE69-E985-253BEAD92421}"/>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6351" r="16351"/>
          <a:stretch>
            <a:fillRect/>
          </a:stretch>
        </p:blipFill>
        <p:spPr>
          <a:xfrm>
            <a:off x="6300788" y="2493963"/>
            <a:ext cx="2843212" cy="2376487"/>
          </a:xfrm>
        </p:spPr>
      </p:pic>
    </p:spTree>
    <p:extLst>
      <p:ext uri="{BB962C8B-B14F-4D97-AF65-F5344CB8AC3E}">
        <p14:creationId xmlns:p14="http://schemas.microsoft.com/office/powerpoint/2010/main" val="227565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E9D18746-0826-C448-A3B1-9B456F887E3D}"/>
              </a:ext>
            </a:extLst>
          </p:cNvPr>
          <p:cNvSpPr>
            <a:spLocks noGrp="1"/>
          </p:cNvSpPr>
          <p:nvPr>
            <p:ph type="sldNum" sz="quarter" idx="12"/>
          </p:nvPr>
        </p:nvSpPr>
        <p:spPr/>
        <p:txBody>
          <a:bodyPr/>
          <a:lstStyle/>
          <a:p>
            <a:fld id="{1844E2AD-2CA4-4022-8F3B-D585D66E2E30}" type="slidenum">
              <a:rPr lang="sv-SE" smtClean="0"/>
              <a:pPr/>
              <a:t>8</a:t>
            </a:fld>
            <a:endParaRPr lang="sv-SE" dirty="0"/>
          </a:p>
        </p:txBody>
      </p:sp>
      <p:sp>
        <p:nvSpPr>
          <p:cNvPr id="9" name="Platshållare för text 8">
            <a:extLst>
              <a:ext uri="{FF2B5EF4-FFF2-40B4-BE49-F238E27FC236}">
                <a16:creationId xmlns:a16="http://schemas.microsoft.com/office/drawing/2014/main" id="{B84519A1-FE65-2A47-A87F-AE173EB37D34}"/>
              </a:ext>
            </a:extLst>
          </p:cNvPr>
          <p:cNvSpPr>
            <a:spLocks noGrp="1"/>
          </p:cNvSpPr>
          <p:nvPr>
            <p:ph type="body" sz="quarter" idx="14"/>
          </p:nvPr>
        </p:nvSpPr>
        <p:spPr/>
        <p:txBody>
          <a:bodyPr/>
          <a:lstStyle/>
          <a:p>
            <a:pPr marL="342900" lvl="0" indent="-342900" defTabSz="914400">
              <a:lnSpc>
                <a:spcPct val="100000"/>
              </a:lnSpc>
              <a:spcBef>
                <a:spcPts val="0"/>
              </a:spcBef>
              <a:spcAft>
                <a:spcPts val="1600"/>
              </a:spcAft>
              <a:buFontTx/>
              <a:buAutoNum type="arabicPeriod"/>
              <a:defRPr/>
            </a:pPr>
            <a:r>
              <a:rPr lang="en-GB" dirty="0" err="1">
                <a:solidFill>
                  <a:srgbClr val="FF0000"/>
                </a:solidFill>
              </a:rPr>
              <a:t>Otillfredsställande</a:t>
            </a:r>
            <a:r>
              <a:rPr lang="en-GB" dirty="0">
                <a:solidFill>
                  <a:srgbClr val="FF0000"/>
                </a:solidFill>
              </a:rPr>
              <a:t> </a:t>
            </a:r>
            <a:r>
              <a:rPr lang="en-GB" dirty="0" err="1">
                <a:solidFill>
                  <a:srgbClr val="FF0000"/>
                </a:solidFill>
              </a:rPr>
              <a:t>vattenkvalitet</a:t>
            </a:r>
            <a:r>
              <a:rPr lang="en-GB" dirty="0">
                <a:solidFill>
                  <a:srgbClr val="FF0000"/>
                </a:solidFill>
              </a:rPr>
              <a:t>.</a:t>
            </a:r>
          </a:p>
          <a:p>
            <a:pPr marL="342900" indent="-342900" defTabSz="914400">
              <a:lnSpc>
                <a:spcPct val="100000"/>
              </a:lnSpc>
              <a:spcBef>
                <a:spcPts val="0"/>
              </a:spcBef>
              <a:spcAft>
                <a:spcPts val="1600"/>
              </a:spcAft>
              <a:buFontTx/>
              <a:buAutoNum type="arabicPeriod"/>
              <a:defRPr/>
            </a:pPr>
            <a:r>
              <a:rPr lang="en-GB" dirty="0" err="1">
                <a:solidFill>
                  <a:srgbClr val="FF0000"/>
                </a:solidFill>
              </a:rPr>
              <a:t>Underdimensionerat</a:t>
            </a:r>
            <a:r>
              <a:rPr lang="en-GB" dirty="0">
                <a:solidFill>
                  <a:srgbClr val="FF0000"/>
                </a:solidFill>
              </a:rPr>
              <a:t> </a:t>
            </a:r>
            <a:r>
              <a:rPr lang="en-GB" dirty="0" err="1">
                <a:solidFill>
                  <a:srgbClr val="FF0000"/>
                </a:solidFill>
              </a:rPr>
              <a:t>dagvattenledningsnät</a:t>
            </a:r>
            <a:r>
              <a:rPr lang="en-GB" dirty="0">
                <a:solidFill>
                  <a:srgbClr val="FF0000"/>
                </a:solidFill>
              </a:rPr>
              <a:t> </a:t>
            </a:r>
            <a:r>
              <a:rPr lang="en-GB" dirty="0" err="1">
                <a:solidFill>
                  <a:srgbClr val="FF0000"/>
                </a:solidFill>
              </a:rPr>
              <a:t>eller</a:t>
            </a:r>
            <a:r>
              <a:rPr lang="en-GB" dirty="0">
                <a:solidFill>
                  <a:srgbClr val="FF0000"/>
                </a:solidFill>
              </a:rPr>
              <a:t> </a:t>
            </a:r>
            <a:r>
              <a:rPr lang="en-GB" dirty="0" err="1">
                <a:solidFill>
                  <a:srgbClr val="FF0000"/>
                </a:solidFill>
              </a:rPr>
              <a:t>kombinerat</a:t>
            </a:r>
            <a:r>
              <a:rPr lang="en-GB" dirty="0">
                <a:solidFill>
                  <a:srgbClr val="FF0000"/>
                </a:solidFill>
              </a:rPr>
              <a:t> </a:t>
            </a:r>
            <a:r>
              <a:rPr lang="en-GB" dirty="0" err="1">
                <a:solidFill>
                  <a:srgbClr val="FF0000"/>
                </a:solidFill>
              </a:rPr>
              <a:t>ledningsnät</a:t>
            </a:r>
            <a:r>
              <a:rPr lang="en-GB" dirty="0">
                <a:solidFill>
                  <a:srgbClr val="FF0000"/>
                </a:solidFill>
              </a:rPr>
              <a:t> </a:t>
            </a:r>
            <a:r>
              <a:rPr lang="en-GB" dirty="0" err="1">
                <a:solidFill>
                  <a:srgbClr val="FF0000"/>
                </a:solidFill>
              </a:rPr>
              <a:t>som</a:t>
            </a:r>
            <a:r>
              <a:rPr lang="en-GB" dirty="0">
                <a:solidFill>
                  <a:srgbClr val="FF0000"/>
                </a:solidFill>
              </a:rPr>
              <a:t> </a:t>
            </a:r>
            <a:r>
              <a:rPr lang="en-GB" dirty="0" err="1">
                <a:solidFill>
                  <a:srgbClr val="FF0000"/>
                </a:solidFill>
              </a:rPr>
              <a:t>orsakar</a:t>
            </a:r>
            <a:r>
              <a:rPr lang="en-GB" dirty="0">
                <a:solidFill>
                  <a:srgbClr val="FF0000"/>
                </a:solidFill>
              </a:rPr>
              <a:t> </a:t>
            </a:r>
            <a:r>
              <a:rPr lang="en-GB" dirty="0" err="1">
                <a:solidFill>
                  <a:srgbClr val="FF0000"/>
                </a:solidFill>
              </a:rPr>
              <a:t>bräddningar</a:t>
            </a:r>
            <a:r>
              <a:rPr lang="en-GB" dirty="0">
                <a:solidFill>
                  <a:srgbClr val="FF0000"/>
                </a:solidFill>
              </a:rPr>
              <a:t>.</a:t>
            </a:r>
            <a:endParaRPr lang="en-GB" dirty="0">
              <a:solidFill>
                <a:srgbClr val="FF0000"/>
              </a:solidFill>
              <a:cs typeface="Arial"/>
            </a:endParaRPr>
          </a:p>
          <a:p>
            <a:pPr marL="342900" indent="-342900" defTabSz="914400">
              <a:lnSpc>
                <a:spcPct val="100000"/>
              </a:lnSpc>
              <a:spcBef>
                <a:spcPts val="0"/>
              </a:spcBef>
              <a:spcAft>
                <a:spcPts val="1600"/>
              </a:spcAft>
              <a:buFontTx/>
              <a:buAutoNum type="arabicPeriod"/>
              <a:defRPr/>
            </a:pPr>
            <a:r>
              <a:rPr lang="en-GB" dirty="0" err="1">
                <a:solidFill>
                  <a:srgbClr val="FF0000"/>
                </a:solidFill>
              </a:rPr>
              <a:t>Lågpunkter</a:t>
            </a:r>
            <a:r>
              <a:rPr lang="en-GB" dirty="0">
                <a:solidFill>
                  <a:srgbClr val="FF0000"/>
                </a:solidFill>
              </a:rPr>
              <a:t> </a:t>
            </a:r>
            <a:r>
              <a:rPr lang="en-GB" dirty="0" err="1">
                <a:solidFill>
                  <a:srgbClr val="FF0000"/>
                </a:solidFill>
              </a:rPr>
              <a:t>eller</a:t>
            </a:r>
            <a:r>
              <a:rPr lang="en-GB" dirty="0">
                <a:solidFill>
                  <a:srgbClr val="FF0000"/>
                </a:solidFill>
              </a:rPr>
              <a:t> </a:t>
            </a:r>
            <a:r>
              <a:rPr lang="en-GB" dirty="0" err="1">
                <a:solidFill>
                  <a:srgbClr val="FF0000"/>
                </a:solidFill>
              </a:rPr>
              <a:t>instängda</a:t>
            </a:r>
            <a:r>
              <a:rPr lang="en-GB" dirty="0">
                <a:solidFill>
                  <a:srgbClr val="FF0000"/>
                </a:solidFill>
              </a:rPr>
              <a:t> </a:t>
            </a:r>
            <a:r>
              <a:rPr lang="en-GB" dirty="0" err="1">
                <a:solidFill>
                  <a:srgbClr val="FF0000"/>
                </a:solidFill>
              </a:rPr>
              <a:t>som</a:t>
            </a:r>
            <a:r>
              <a:rPr lang="en-GB" dirty="0">
                <a:solidFill>
                  <a:srgbClr val="FF0000"/>
                </a:solidFill>
              </a:rPr>
              <a:t> </a:t>
            </a:r>
            <a:r>
              <a:rPr lang="en-GB" dirty="0" err="1">
                <a:solidFill>
                  <a:srgbClr val="FF0000"/>
                </a:solidFill>
              </a:rPr>
              <a:t>inte</a:t>
            </a:r>
            <a:r>
              <a:rPr lang="en-GB" dirty="0">
                <a:solidFill>
                  <a:srgbClr val="FF0000"/>
                </a:solidFill>
              </a:rPr>
              <a:t> </a:t>
            </a:r>
            <a:r>
              <a:rPr lang="en-GB" dirty="0" err="1">
                <a:solidFill>
                  <a:srgbClr val="FF0000"/>
                </a:solidFill>
              </a:rPr>
              <a:t>kan</a:t>
            </a:r>
            <a:r>
              <a:rPr lang="en-GB" dirty="0">
                <a:solidFill>
                  <a:srgbClr val="FF0000"/>
                </a:solidFill>
              </a:rPr>
              <a:t> </a:t>
            </a:r>
            <a:r>
              <a:rPr lang="en-GB" dirty="0" err="1">
                <a:solidFill>
                  <a:srgbClr val="FF0000"/>
                </a:solidFill>
              </a:rPr>
              <a:t>avleda</a:t>
            </a:r>
            <a:r>
              <a:rPr lang="en-GB" dirty="0">
                <a:solidFill>
                  <a:srgbClr val="FF0000"/>
                </a:solidFill>
              </a:rPr>
              <a:t> ex. </a:t>
            </a:r>
            <a:r>
              <a:rPr lang="en-GB" dirty="0" err="1">
                <a:solidFill>
                  <a:srgbClr val="FF0000"/>
                </a:solidFill>
              </a:rPr>
              <a:t>ett</a:t>
            </a:r>
            <a:r>
              <a:rPr lang="en-GB" dirty="0">
                <a:solidFill>
                  <a:srgbClr val="FF0000"/>
                </a:solidFill>
              </a:rPr>
              <a:t> 100-årsregn </a:t>
            </a:r>
            <a:r>
              <a:rPr lang="en-GB" dirty="0" err="1">
                <a:solidFill>
                  <a:srgbClr val="FF0000"/>
                </a:solidFill>
              </a:rPr>
              <a:t>i</a:t>
            </a:r>
            <a:r>
              <a:rPr lang="en-GB" dirty="0">
                <a:solidFill>
                  <a:srgbClr val="FF0000"/>
                </a:solidFill>
              </a:rPr>
              <a:t> </a:t>
            </a:r>
            <a:r>
              <a:rPr lang="en-GB" dirty="0" err="1">
                <a:solidFill>
                  <a:srgbClr val="FF0000"/>
                </a:solidFill>
              </a:rPr>
              <a:t>befintlig</a:t>
            </a:r>
            <a:r>
              <a:rPr lang="en-GB" dirty="0">
                <a:solidFill>
                  <a:srgbClr val="FF0000"/>
                </a:solidFill>
              </a:rPr>
              <a:t> </a:t>
            </a:r>
            <a:r>
              <a:rPr lang="en-GB" dirty="0" err="1">
                <a:solidFill>
                  <a:srgbClr val="FF0000"/>
                </a:solidFill>
              </a:rPr>
              <a:t>och</a:t>
            </a:r>
            <a:r>
              <a:rPr lang="en-GB" dirty="0">
                <a:solidFill>
                  <a:srgbClr val="FF0000"/>
                </a:solidFill>
              </a:rPr>
              <a:t> </a:t>
            </a:r>
            <a:r>
              <a:rPr lang="en-GB" dirty="0" err="1">
                <a:solidFill>
                  <a:srgbClr val="FF0000"/>
                </a:solidFill>
              </a:rPr>
              <a:t>planerad</a:t>
            </a:r>
            <a:r>
              <a:rPr lang="en-GB" dirty="0">
                <a:solidFill>
                  <a:srgbClr val="FF0000"/>
                </a:solidFill>
              </a:rPr>
              <a:t> </a:t>
            </a:r>
            <a:r>
              <a:rPr lang="en-GB" dirty="0" err="1">
                <a:solidFill>
                  <a:srgbClr val="FF0000"/>
                </a:solidFill>
              </a:rPr>
              <a:t>bebyggelse</a:t>
            </a:r>
            <a:r>
              <a:rPr lang="en-GB" dirty="0">
                <a:solidFill>
                  <a:srgbClr val="FF0000"/>
                </a:solidFill>
              </a:rPr>
              <a:t>.</a:t>
            </a:r>
            <a:endParaRPr lang="en-GB" dirty="0">
              <a:solidFill>
                <a:srgbClr val="FF0000"/>
              </a:solidFill>
              <a:cs typeface="Arial"/>
            </a:endParaRPr>
          </a:p>
          <a:p>
            <a:endParaRPr lang="sv-SE" dirty="0"/>
          </a:p>
        </p:txBody>
      </p:sp>
      <p:sp>
        <p:nvSpPr>
          <p:cNvPr id="8" name="Platshållare för innehåll 7">
            <a:extLst>
              <a:ext uri="{FF2B5EF4-FFF2-40B4-BE49-F238E27FC236}">
                <a16:creationId xmlns:a16="http://schemas.microsoft.com/office/drawing/2014/main" id="{5DC8CD3B-6967-5D4C-B4EF-375A9C525EB8}"/>
              </a:ext>
            </a:extLst>
          </p:cNvPr>
          <p:cNvSpPr>
            <a:spLocks noGrp="1"/>
          </p:cNvSpPr>
          <p:nvPr>
            <p:ph sz="half" idx="1"/>
          </p:nvPr>
        </p:nvSpPr>
        <p:spPr/>
        <p:txBody>
          <a:bodyPr/>
          <a:lstStyle/>
          <a:p>
            <a:endParaRPr lang="sv-SE"/>
          </a:p>
        </p:txBody>
      </p:sp>
      <p:sp>
        <p:nvSpPr>
          <p:cNvPr id="7" name="Rubrik 6">
            <a:extLst>
              <a:ext uri="{FF2B5EF4-FFF2-40B4-BE49-F238E27FC236}">
                <a16:creationId xmlns:a16="http://schemas.microsoft.com/office/drawing/2014/main" id="{975BB2C2-8F28-254A-A78B-C8DE1B8AAC28}"/>
              </a:ext>
            </a:extLst>
          </p:cNvPr>
          <p:cNvSpPr>
            <a:spLocks noGrp="1"/>
          </p:cNvSpPr>
          <p:nvPr>
            <p:ph type="title"/>
          </p:nvPr>
        </p:nvSpPr>
        <p:spPr/>
        <p:txBody>
          <a:bodyPr/>
          <a:lstStyle/>
          <a:p>
            <a:r>
              <a:rPr lang="sv-SE" dirty="0">
                <a:solidFill>
                  <a:srgbClr val="FF0000"/>
                </a:solidFill>
              </a:rPr>
              <a:t>Våra utmaningar</a:t>
            </a:r>
            <a:endParaRPr lang="sv-SE" dirty="0"/>
          </a:p>
        </p:txBody>
      </p:sp>
    </p:spTree>
    <p:extLst>
      <p:ext uri="{BB962C8B-B14F-4D97-AF65-F5344CB8AC3E}">
        <p14:creationId xmlns:p14="http://schemas.microsoft.com/office/powerpoint/2010/main" val="346207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7D2751FB-A94E-C6FA-3A23-182D0081896D}"/>
              </a:ext>
            </a:extLst>
          </p:cNvPr>
          <p:cNvSpPr>
            <a:spLocks noGrp="1"/>
          </p:cNvSpPr>
          <p:nvPr>
            <p:ph type="pic" sz="quarter" idx="13"/>
          </p:nvPr>
        </p:nvSpPr>
        <p:spPr/>
      </p:sp>
      <p:sp>
        <p:nvSpPr>
          <p:cNvPr id="7" name="Platshållare för bild 6">
            <a:extLst>
              <a:ext uri="{FF2B5EF4-FFF2-40B4-BE49-F238E27FC236}">
                <a16:creationId xmlns:a16="http://schemas.microsoft.com/office/drawing/2014/main" id="{44E7F918-3F1E-156F-5D41-0CB42C9E9DDB}"/>
              </a:ext>
            </a:extLst>
          </p:cNvPr>
          <p:cNvSpPr>
            <a:spLocks noGrp="1"/>
          </p:cNvSpPr>
          <p:nvPr>
            <p:ph type="pic" sz="quarter" idx="17"/>
          </p:nvPr>
        </p:nvSpPr>
        <p:spPr/>
      </p:sp>
      <p:sp>
        <p:nvSpPr>
          <p:cNvPr id="4" name="Platshållare för bildnummer 3">
            <a:extLst>
              <a:ext uri="{FF2B5EF4-FFF2-40B4-BE49-F238E27FC236}">
                <a16:creationId xmlns:a16="http://schemas.microsoft.com/office/drawing/2014/main" id="{3BCA399C-CA7A-5244-9DC2-0A455669CA72}"/>
              </a:ext>
            </a:extLst>
          </p:cNvPr>
          <p:cNvSpPr>
            <a:spLocks noGrp="1"/>
          </p:cNvSpPr>
          <p:nvPr>
            <p:ph type="sldNum" sz="quarter" idx="12"/>
          </p:nvPr>
        </p:nvSpPr>
        <p:spPr/>
        <p:txBody>
          <a:bodyPr/>
          <a:lstStyle/>
          <a:p>
            <a:fld id="{1844E2AD-2CA4-4022-8F3B-D585D66E2E30}" type="slidenum">
              <a:rPr lang="sv-SE" smtClean="0"/>
              <a:pPr/>
              <a:t>9</a:t>
            </a:fld>
            <a:endParaRPr lang="sv-SE" dirty="0"/>
          </a:p>
        </p:txBody>
      </p:sp>
      <p:sp>
        <p:nvSpPr>
          <p:cNvPr id="6" name="Platshållare för text 5">
            <a:extLst>
              <a:ext uri="{FF2B5EF4-FFF2-40B4-BE49-F238E27FC236}">
                <a16:creationId xmlns:a16="http://schemas.microsoft.com/office/drawing/2014/main" id="{67047136-7C7A-BB14-A265-6ACA3860F402}"/>
              </a:ext>
            </a:extLst>
          </p:cNvPr>
          <p:cNvSpPr>
            <a:spLocks noGrp="1"/>
          </p:cNvSpPr>
          <p:nvPr>
            <p:ph type="body" sz="quarter" idx="14"/>
          </p:nvPr>
        </p:nvSpPr>
        <p:spPr/>
        <p:txBody>
          <a:bodyPr/>
          <a:lstStyle/>
          <a:p>
            <a:pPr marL="342900" lvl="0" indent="-342900" defTabSz="914400">
              <a:lnSpc>
                <a:spcPct val="100000"/>
              </a:lnSpc>
              <a:spcBef>
                <a:spcPts val="0"/>
              </a:spcBef>
              <a:spcAft>
                <a:spcPts val="1600"/>
              </a:spcAft>
              <a:buFontTx/>
              <a:buAutoNum type="arabicPeriod"/>
              <a:defRPr/>
            </a:pPr>
            <a:r>
              <a:rPr lang="en-GB" dirty="0" err="1">
                <a:solidFill>
                  <a:srgbClr val="FF0000"/>
                </a:solidFill>
              </a:rPr>
              <a:t>Förtäta</a:t>
            </a:r>
            <a:r>
              <a:rPr lang="en-GB" dirty="0">
                <a:solidFill>
                  <a:srgbClr val="FF0000"/>
                </a:solidFill>
              </a:rPr>
              <a:t> </a:t>
            </a:r>
            <a:r>
              <a:rPr lang="en-GB" dirty="0" err="1">
                <a:solidFill>
                  <a:srgbClr val="FF0000"/>
                </a:solidFill>
              </a:rPr>
              <a:t>och</a:t>
            </a:r>
            <a:r>
              <a:rPr lang="en-GB" dirty="0">
                <a:solidFill>
                  <a:srgbClr val="FF0000"/>
                </a:solidFill>
              </a:rPr>
              <a:t> </a:t>
            </a:r>
            <a:r>
              <a:rPr lang="en-GB" dirty="0" err="1">
                <a:solidFill>
                  <a:srgbClr val="FF0000"/>
                </a:solidFill>
              </a:rPr>
              <a:t>hårdgöra</a:t>
            </a:r>
            <a:r>
              <a:rPr lang="en-GB" dirty="0">
                <a:solidFill>
                  <a:srgbClr val="FF0000"/>
                </a:solidFill>
              </a:rPr>
              <a:t> </a:t>
            </a:r>
            <a:r>
              <a:rPr lang="en-GB" dirty="0" err="1">
                <a:solidFill>
                  <a:srgbClr val="FF0000"/>
                </a:solidFill>
              </a:rPr>
              <a:t>mer</a:t>
            </a:r>
            <a:r>
              <a:rPr lang="en-GB" dirty="0">
                <a:solidFill>
                  <a:srgbClr val="FF0000"/>
                </a:solidFill>
              </a:rPr>
              <a:t> </a:t>
            </a:r>
          </a:p>
          <a:p>
            <a:pPr marL="342900" lvl="0" indent="-342900" defTabSz="914400">
              <a:lnSpc>
                <a:spcPct val="100000"/>
              </a:lnSpc>
              <a:spcBef>
                <a:spcPts val="0"/>
              </a:spcBef>
              <a:spcAft>
                <a:spcPts val="1600"/>
              </a:spcAft>
              <a:buFontTx/>
              <a:buAutoNum type="arabicPeriod"/>
              <a:defRPr/>
            </a:pPr>
            <a:r>
              <a:rPr lang="en-GB" dirty="0" err="1">
                <a:solidFill>
                  <a:srgbClr val="FF0000"/>
                </a:solidFill>
              </a:rPr>
              <a:t>Trafiken</a:t>
            </a:r>
            <a:r>
              <a:rPr lang="en-GB" dirty="0">
                <a:solidFill>
                  <a:srgbClr val="FF0000"/>
                </a:solidFill>
              </a:rPr>
              <a:t> </a:t>
            </a:r>
            <a:r>
              <a:rPr lang="en-GB" dirty="0" err="1">
                <a:solidFill>
                  <a:srgbClr val="FF0000"/>
                </a:solidFill>
              </a:rPr>
              <a:t>ökar</a:t>
            </a:r>
            <a:endParaRPr lang="en-GB" dirty="0">
              <a:solidFill>
                <a:srgbClr val="FF0000"/>
              </a:solidFill>
            </a:endParaRPr>
          </a:p>
          <a:p>
            <a:pPr marL="342900" lvl="0" indent="-342900" defTabSz="914400">
              <a:lnSpc>
                <a:spcPct val="100000"/>
              </a:lnSpc>
              <a:spcBef>
                <a:spcPts val="0"/>
              </a:spcBef>
              <a:spcAft>
                <a:spcPts val="1600"/>
              </a:spcAft>
              <a:buFontTx/>
              <a:buAutoNum type="arabicPeriod"/>
              <a:defRPr/>
            </a:pPr>
            <a:r>
              <a:rPr lang="en-GB" dirty="0" err="1">
                <a:solidFill>
                  <a:srgbClr val="FF0000"/>
                </a:solidFill>
              </a:rPr>
              <a:t>Klimatförändringen</a:t>
            </a:r>
            <a:r>
              <a:rPr lang="en-GB" dirty="0">
                <a:solidFill>
                  <a:srgbClr val="FF0000"/>
                </a:solidFill>
              </a:rPr>
              <a:t> </a:t>
            </a:r>
            <a:r>
              <a:rPr lang="en-GB" dirty="0" err="1">
                <a:solidFill>
                  <a:srgbClr val="FF0000"/>
                </a:solidFill>
              </a:rPr>
              <a:t>är</a:t>
            </a:r>
            <a:r>
              <a:rPr lang="en-GB" dirty="0">
                <a:solidFill>
                  <a:srgbClr val="FF0000"/>
                </a:solidFill>
              </a:rPr>
              <a:t> </a:t>
            </a:r>
            <a:r>
              <a:rPr lang="en-GB" dirty="0" err="1">
                <a:solidFill>
                  <a:srgbClr val="FF0000"/>
                </a:solidFill>
              </a:rPr>
              <a:t>här</a:t>
            </a:r>
            <a:endParaRPr lang="en-GB" dirty="0">
              <a:solidFill>
                <a:srgbClr val="FF0000"/>
              </a:solidFill>
            </a:endParaRPr>
          </a:p>
          <a:p>
            <a:pPr marL="0" lvl="0" indent="0" defTabSz="914400">
              <a:lnSpc>
                <a:spcPct val="100000"/>
              </a:lnSpc>
              <a:spcBef>
                <a:spcPts val="0"/>
              </a:spcBef>
              <a:spcAft>
                <a:spcPts val="1600"/>
              </a:spcAft>
              <a:buNone/>
              <a:defRPr/>
            </a:pPr>
            <a:endParaRPr lang="en-GB" dirty="0">
              <a:solidFill>
                <a:srgbClr val="FF0000"/>
              </a:solidFill>
            </a:endParaRPr>
          </a:p>
          <a:p>
            <a:pPr marL="0" lvl="0" indent="0" defTabSz="914400">
              <a:lnSpc>
                <a:spcPct val="100000"/>
              </a:lnSpc>
              <a:spcBef>
                <a:spcPts val="0"/>
              </a:spcBef>
              <a:spcAft>
                <a:spcPts val="1600"/>
              </a:spcAft>
              <a:buNone/>
              <a:defRPr/>
            </a:pPr>
            <a:r>
              <a:rPr lang="en-GB" dirty="0">
                <a:solidFill>
                  <a:srgbClr val="FF0000"/>
                </a:solidFill>
              </a:rPr>
              <a:t>Det </a:t>
            </a:r>
            <a:r>
              <a:rPr lang="en-GB" dirty="0" err="1">
                <a:solidFill>
                  <a:srgbClr val="FF0000"/>
                </a:solidFill>
              </a:rPr>
              <a:t>innebär</a:t>
            </a:r>
            <a:r>
              <a:rPr lang="en-GB" dirty="0">
                <a:solidFill>
                  <a:srgbClr val="FF0000"/>
                </a:solidFill>
              </a:rPr>
              <a:t> </a:t>
            </a:r>
            <a:r>
              <a:rPr lang="en-GB" dirty="0" err="1">
                <a:solidFill>
                  <a:srgbClr val="FF0000"/>
                </a:solidFill>
              </a:rPr>
              <a:t>att</a:t>
            </a:r>
            <a:r>
              <a:rPr lang="en-GB" dirty="0">
                <a:solidFill>
                  <a:srgbClr val="FF0000"/>
                </a:solidFill>
              </a:rPr>
              <a:t> </a:t>
            </a:r>
            <a:r>
              <a:rPr lang="en-GB" dirty="0" err="1">
                <a:solidFill>
                  <a:srgbClr val="FF0000"/>
                </a:solidFill>
              </a:rPr>
              <a:t>mer</a:t>
            </a:r>
            <a:r>
              <a:rPr lang="en-GB" dirty="0">
                <a:solidFill>
                  <a:srgbClr val="FF0000"/>
                </a:solidFill>
              </a:rPr>
              <a:t> </a:t>
            </a:r>
            <a:r>
              <a:rPr lang="en-GB" dirty="0" err="1">
                <a:solidFill>
                  <a:srgbClr val="FF0000"/>
                </a:solidFill>
              </a:rPr>
              <a:t>dagvatten</a:t>
            </a:r>
            <a:r>
              <a:rPr lang="en-GB" dirty="0">
                <a:solidFill>
                  <a:srgbClr val="FF0000"/>
                </a:solidFill>
              </a:rPr>
              <a:t> </a:t>
            </a:r>
            <a:r>
              <a:rPr lang="en-GB" dirty="0" err="1">
                <a:solidFill>
                  <a:srgbClr val="FF0000"/>
                </a:solidFill>
              </a:rPr>
              <a:t>och</a:t>
            </a:r>
            <a:r>
              <a:rPr lang="en-GB" dirty="0">
                <a:solidFill>
                  <a:srgbClr val="FF0000"/>
                </a:solidFill>
              </a:rPr>
              <a:t> </a:t>
            </a:r>
            <a:r>
              <a:rPr lang="en-GB" dirty="0" err="1">
                <a:solidFill>
                  <a:srgbClr val="FF0000"/>
                </a:solidFill>
              </a:rPr>
              <a:t>mer</a:t>
            </a:r>
            <a:r>
              <a:rPr lang="en-GB" dirty="0">
                <a:solidFill>
                  <a:srgbClr val="FF0000"/>
                </a:solidFill>
              </a:rPr>
              <a:t> </a:t>
            </a:r>
            <a:r>
              <a:rPr lang="en-GB" dirty="0" err="1">
                <a:solidFill>
                  <a:srgbClr val="FF0000"/>
                </a:solidFill>
              </a:rPr>
              <a:t>föroreningar</a:t>
            </a:r>
            <a:r>
              <a:rPr lang="en-GB" dirty="0">
                <a:solidFill>
                  <a:srgbClr val="FF0000"/>
                </a:solidFill>
              </a:rPr>
              <a:t> </a:t>
            </a:r>
            <a:r>
              <a:rPr lang="en-GB" dirty="0" err="1">
                <a:solidFill>
                  <a:srgbClr val="FF0000"/>
                </a:solidFill>
              </a:rPr>
              <a:t>kommer</a:t>
            </a:r>
            <a:r>
              <a:rPr lang="en-GB" dirty="0">
                <a:solidFill>
                  <a:srgbClr val="FF0000"/>
                </a:solidFill>
              </a:rPr>
              <a:t> </a:t>
            </a:r>
            <a:r>
              <a:rPr lang="en-GB" dirty="0" err="1">
                <a:solidFill>
                  <a:srgbClr val="FF0000"/>
                </a:solidFill>
              </a:rPr>
              <a:t>att</a:t>
            </a:r>
            <a:r>
              <a:rPr lang="en-GB" dirty="0">
                <a:solidFill>
                  <a:srgbClr val="FF0000"/>
                </a:solidFill>
              </a:rPr>
              <a:t> </a:t>
            </a:r>
            <a:r>
              <a:rPr lang="en-GB" dirty="0" err="1">
                <a:solidFill>
                  <a:srgbClr val="FF0000"/>
                </a:solidFill>
              </a:rPr>
              <a:t>behöva</a:t>
            </a:r>
            <a:r>
              <a:rPr lang="en-GB" dirty="0">
                <a:solidFill>
                  <a:srgbClr val="FF0000"/>
                </a:solidFill>
              </a:rPr>
              <a:t> </a:t>
            </a:r>
            <a:r>
              <a:rPr lang="en-GB" dirty="0" err="1">
                <a:solidFill>
                  <a:srgbClr val="FF0000"/>
                </a:solidFill>
              </a:rPr>
              <a:t>hanteras</a:t>
            </a:r>
            <a:r>
              <a:rPr lang="en-GB" dirty="0">
                <a:solidFill>
                  <a:srgbClr val="FF0000"/>
                </a:solidFill>
              </a:rPr>
              <a:t>!</a:t>
            </a:r>
            <a:endParaRPr lang="sv-SE" dirty="0"/>
          </a:p>
          <a:p>
            <a:pPr marL="0" indent="0">
              <a:buNone/>
            </a:pPr>
            <a:endParaRPr lang="sv-SE" dirty="0"/>
          </a:p>
        </p:txBody>
      </p:sp>
      <p:sp>
        <p:nvSpPr>
          <p:cNvPr id="2" name="Rubrik 1">
            <a:extLst>
              <a:ext uri="{FF2B5EF4-FFF2-40B4-BE49-F238E27FC236}">
                <a16:creationId xmlns:a16="http://schemas.microsoft.com/office/drawing/2014/main" id="{3A7EEC44-3E6C-9228-8615-DFE3E8F66DEA}"/>
              </a:ext>
            </a:extLst>
          </p:cNvPr>
          <p:cNvSpPr>
            <a:spLocks noGrp="1"/>
          </p:cNvSpPr>
          <p:nvPr>
            <p:ph type="title"/>
          </p:nvPr>
        </p:nvSpPr>
        <p:spPr/>
        <p:txBody>
          <a:bodyPr/>
          <a:lstStyle/>
          <a:p>
            <a:r>
              <a:rPr lang="sv-SE" dirty="0">
                <a:solidFill>
                  <a:srgbClr val="FF0000"/>
                </a:solidFill>
              </a:rPr>
              <a:t>Vår framtid</a:t>
            </a:r>
            <a:endParaRPr lang="sv-SE" dirty="0"/>
          </a:p>
        </p:txBody>
      </p:sp>
    </p:spTree>
    <p:extLst>
      <p:ext uri="{BB962C8B-B14F-4D97-AF65-F5344CB8AC3E}">
        <p14:creationId xmlns:p14="http://schemas.microsoft.com/office/powerpoint/2010/main" val="4030704904"/>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1B1A52E7-1180-4509-B8CB-DDA230D4D197}" vid="{5967F351-51C9-4A4A-9600-5AB7188ABA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15B53A02B20648B8A9AB242267C507" ma:contentTypeVersion="14" ma:contentTypeDescription="Skapa ett nytt dokument." ma:contentTypeScope="" ma:versionID="353b3666fd71552af732e1c293c70c9e">
  <xsd:schema xmlns:xsd="http://www.w3.org/2001/XMLSchema" xmlns:xs="http://www.w3.org/2001/XMLSchema" xmlns:p="http://schemas.microsoft.com/office/2006/metadata/properties" xmlns:ns2="57d7fe7f-2d91-4ffc-a851-e1efb5bb7d56" xmlns:ns3="4295be9e-1972-43a8-a27e-e61187a8e680" targetNamespace="http://schemas.microsoft.com/office/2006/metadata/properties" ma:root="true" ma:fieldsID="90a6cf43efd190d125671fb48c874954" ns2:_="" ns3:_="">
    <xsd:import namespace="57d7fe7f-2d91-4ffc-a851-e1efb5bb7d56"/>
    <xsd:import namespace="4295be9e-1972-43a8-a27e-e61187a8e6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d7fe7f-2d91-4ffc-a851-e1efb5bb7d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95be9e-1972-43a8-a27e-e61187a8e680"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aa122550-408e-4dd2-a853-79e1c6cd7df9}" ma:internalName="TaxCatchAll" ma:showField="CatchAllData" ma:web="4295be9e-1972-43a8-a27e-e61187a8e6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d7fe7f-2d91-4ffc-a851-e1efb5bb7d56">
      <Terms xmlns="http://schemas.microsoft.com/office/infopath/2007/PartnerControls"/>
    </lcf76f155ced4ddcb4097134ff3c332f>
    <TaxCatchAll xmlns="4295be9e-1972-43a8-a27e-e61187a8e680" xsi:nil="true"/>
    <SharedWithUsers xmlns="4295be9e-1972-43a8-a27e-e61187a8e680">
      <UserInfo>
        <DisplayName>Nilsson, Eva</DisplayName>
        <AccountId>15</AccountId>
        <AccountType/>
      </UserInfo>
      <UserInfo>
        <DisplayName>Laxvik, Ola</DisplayName>
        <AccountId>102</AccountId>
        <AccountType/>
      </UserInfo>
      <UserInfo>
        <DisplayName>Lans, Nina</DisplayName>
        <AccountId>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63E101-3EA1-4CA0-B0AE-69EB23AAE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d7fe7f-2d91-4ffc-a851-e1efb5bb7d56"/>
    <ds:schemaRef ds:uri="4295be9e-1972-43a8-a27e-e61187a8e6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EEEE2C-3BE3-46A8-98E3-33A86304E281}">
  <ds:schemaRefs>
    <ds:schemaRef ds:uri="http://schemas.microsoft.com/office/2006/metadata/properties"/>
    <ds:schemaRef ds:uri="http://schemas.microsoft.com/office/infopath/2007/PartnerControls"/>
    <ds:schemaRef ds:uri="57d7fe7f-2d91-4ffc-a851-e1efb5bb7d56"/>
    <ds:schemaRef ds:uri="4295be9e-1972-43a8-a27e-e61187a8e680"/>
  </ds:schemaRefs>
</ds:datastoreItem>
</file>

<file path=customXml/itemProps3.xml><?xml version="1.0" encoding="utf-8"?>
<ds:datastoreItem xmlns:ds="http://schemas.openxmlformats.org/officeDocument/2006/customXml" ds:itemID="{4C248E8F-92C5-4E22-956B-E8A9B440FC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nv-ljus-sve-16-9</Template>
  <TotalTime>34</TotalTime>
  <Words>2533</Words>
  <Application>Microsoft Office PowerPoint</Application>
  <PresentationFormat>Bildspel på skärmen (16:9)</PresentationFormat>
  <Paragraphs>311</Paragraphs>
  <Slides>28</Slides>
  <Notes>25</Notes>
  <HiddenSlides>1</HiddenSlides>
  <MMClips>0</MMClips>
  <ScaleCrop>false</ScaleCrop>
  <HeadingPairs>
    <vt:vector size="4" baseType="variant">
      <vt:variant>
        <vt:lpstr>Tema</vt:lpstr>
      </vt:variant>
      <vt:variant>
        <vt:i4>1</vt:i4>
      </vt:variant>
      <vt:variant>
        <vt:lpstr>Bildrubriker</vt:lpstr>
      </vt:variant>
      <vt:variant>
        <vt:i4>28</vt:i4>
      </vt:variant>
    </vt:vector>
  </HeadingPairs>
  <TitlesOfParts>
    <vt:vector size="29" baseType="lpstr">
      <vt:lpstr>Office-tema</vt:lpstr>
      <vt:lpstr>Hållbar dagvattenhantering </vt:lpstr>
      <vt:lpstr>PowerPoint-presentation</vt:lpstr>
      <vt:lpstr>Etappmål om hållbar dagvattenhantering</vt:lpstr>
      <vt:lpstr>Vad är dagvatten?</vt:lpstr>
      <vt:lpstr>Utmaningar med dagvatten</vt:lpstr>
      <vt:lpstr>Vad är problemet? Flöden och volymer </vt:lpstr>
      <vt:lpstr>Vad är problemet? Föroreningar</vt:lpstr>
      <vt:lpstr>Våra utmaningar</vt:lpstr>
      <vt:lpstr>Vår framtid</vt:lpstr>
      <vt:lpstr>Lösningen</vt:lpstr>
      <vt:lpstr>Lösningen är hållbar dagvattenhantering</vt:lpstr>
      <vt:lpstr>Lösningen är hållbar dagvattenhantering, forts.</vt:lpstr>
      <vt:lpstr>Exempel på hållbara dagvattenlösningar</vt:lpstr>
      <vt:lpstr>Gröna tak och genomsläppliga markmaterial </vt:lpstr>
      <vt:lpstr>Regnbäddar kallas även för biofilter</vt:lpstr>
      <vt:lpstr>Trög och ytlig avledning</vt:lpstr>
      <vt:lpstr>Dammar</vt:lpstr>
      <vt:lpstr>Multifunktionella ytor</vt:lpstr>
      <vt:lpstr>Rätt höjdsättning och skyfallsstråk</vt:lpstr>
      <vt:lpstr>Övning</vt:lpstr>
      <vt:lpstr>Vilken bild är rätt? </vt:lpstr>
      <vt:lpstr>Vilken bild är rätt? </vt:lpstr>
      <vt:lpstr>Vad är nyttan med hållbar dagvattenhantering?</vt:lpstr>
      <vt:lpstr>Hur vi når framgång</vt:lpstr>
      <vt:lpstr>Vägledning om hållbar dagvattenhantering</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Wehlin, Agata</dc:creator>
  <cp:lastModifiedBy>Wehlin, Agata</cp:lastModifiedBy>
  <cp:revision>3</cp:revision>
  <dcterms:created xsi:type="dcterms:W3CDTF">2022-08-25T08:40:37Z</dcterms:created>
  <dcterms:modified xsi:type="dcterms:W3CDTF">2022-11-29T17:39:51Z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0x010100F515B53A02B20648B8A9AB242267C507</vt:lpwstr>
  </property>
  <property fmtid="{D5CDD505-2E9C-101B-9397-08002B2CF9AE}" pid="3" name="MediaServiceImageTags">
    <vt:lpwstr/>
  </property>
</Properties>
</file>